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64" r:id="rId3"/>
    <p:sldId id="265" r:id="rId4"/>
    <p:sldId id="268" r:id="rId5"/>
    <p:sldId id="385" r:id="rId6"/>
    <p:sldId id="386" r:id="rId7"/>
    <p:sldId id="399" r:id="rId8"/>
    <p:sldId id="387" r:id="rId9"/>
    <p:sldId id="325" r:id="rId10"/>
    <p:sldId id="298" r:id="rId11"/>
    <p:sldId id="299" r:id="rId12"/>
    <p:sldId id="277" r:id="rId13"/>
    <p:sldId id="278" r:id="rId14"/>
    <p:sldId id="300" r:id="rId15"/>
    <p:sldId id="275" r:id="rId16"/>
    <p:sldId id="280" r:id="rId17"/>
    <p:sldId id="335" r:id="rId18"/>
    <p:sldId id="339" r:id="rId19"/>
    <p:sldId id="400" r:id="rId20"/>
    <p:sldId id="311" r:id="rId21"/>
    <p:sldId id="340" r:id="rId22"/>
    <p:sldId id="347" r:id="rId23"/>
    <p:sldId id="341" r:id="rId24"/>
    <p:sldId id="368" r:id="rId25"/>
    <p:sldId id="366" r:id="rId26"/>
    <p:sldId id="363" r:id="rId27"/>
    <p:sldId id="401" r:id="rId28"/>
    <p:sldId id="402" r:id="rId29"/>
    <p:sldId id="369" r:id="rId30"/>
    <p:sldId id="377" r:id="rId31"/>
    <p:sldId id="376" r:id="rId32"/>
    <p:sldId id="378" r:id="rId33"/>
    <p:sldId id="379" r:id="rId34"/>
    <p:sldId id="380" r:id="rId35"/>
    <p:sldId id="381" r:id="rId36"/>
    <p:sldId id="382" r:id="rId37"/>
    <p:sldId id="353" r:id="rId38"/>
    <p:sldId id="360" r:id="rId39"/>
    <p:sldId id="370" r:id="rId40"/>
    <p:sldId id="389" r:id="rId41"/>
    <p:sldId id="390" r:id="rId42"/>
    <p:sldId id="391" r:id="rId43"/>
    <p:sldId id="392" r:id="rId44"/>
    <p:sldId id="393" r:id="rId45"/>
    <p:sldId id="394" r:id="rId46"/>
    <p:sldId id="395" r:id="rId47"/>
    <p:sldId id="396" r:id="rId48"/>
    <p:sldId id="397" r:id="rId49"/>
    <p:sldId id="398" r:id="rId50"/>
    <p:sldId id="344" r:id="rId51"/>
    <p:sldId id="342" r:id="rId52"/>
    <p:sldId id="343" r:id="rId53"/>
    <p:sldId id="346" r:id="rId54"/>
    <p:sldId id="365" r:id="rId55"/>
    <p:sldId id="315" r:id="rId56"/>
    <p:sldId id="328" r:id="rId57"/>
    <p:sldId id="388"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0" d="100"/>
          <a:sy n="120" d="100"/>
        </p:scale>
        <p:origin x="-131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A4956967-D428-964D-AF11-FEE29B3367F6}" type="datetimeFigureOut">
              <a:rPr lang="en-US" smtClean="0"/>
              <a:t>2/7/14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DDF930C-6AC6-5046-BE7A-43C02E1BD73F}"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56967-D428-964D-AF11-FEE29B3367F6}"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F930C-6AC6-5046-BE7A-43C02E1BD73F}"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56967-D428-964D-AF11-FEE29B3367F6}"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F930C-6AC6-5046-BE7A-43C02E1BD73F}"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956967-D428-964D-AF11-FEE29B3367F6}"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F930C-6AC6-5046-BE7A-43C02E1BD73F}"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956967-D428-964D-AF11-FEE29B3367F6}" type="datetimeFigureOut">
              <a:rPr lang="en-US" smtClean="0"/>
              <a:t>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DF930C-6AC6-5046-BE7A-43C02E1BD73F}"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4956967-D428-964D-AF11-FEE29B3367F6}"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F930C-6AC6-5046-BE7A-43C02E1BD73F}"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956967-D428-964D-AF11-FEE29B3367F6}" type="datetimeFigureOut">
              <a:rPr lang="en-US" smtClean="0"/>
              <a:t>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DF930C-6AC6-5046-BE7A-43C02E1BD73F}"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956967-D428-964D-AF11-FEE29B3367F6}" type="datetimeFigureOut">
              <a:rPr lang="en-US" smtClean="0"/>
              <a:t>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DF930C-6AC6-5046-BE7A-43C02E1BD73F}"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56967-D428-964D-AF11-FEE29B3367F6}" type="datetimeFigureOut">
              <a:rPr lang="en-US" smtClean="0"/>
              <a:t>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DF930C-6AC6-5046-BE7A-43C02E1BD7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56967-D428-964D-AF11-FEE29B3367F6}"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F930C-6AC6-5046-BE7A-43C02E1BD7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56967-D428-964D-AF11-FEE29B3367F6}" type="datetimeFigureOut">
              <a:rPr lang="en-US" smtClean="0"/>
              <a:t>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DF930C-6AC6-5046-BE7A-43C02E1BD7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4956967-D428-964D-AF11-FEE29B3367F6}" type="datetimeFigureOut">
              <a:rPr lang="en-US" smtClean="0"/>
              <a:t>2/7/14</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3DDF930C-6AC6-5046-BE7A-43C02E1BD7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microsoft.com/office/2007/relationships/hdphoto" Target="../media/hdphoto4.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4.png"/><Relationship Id="rId5" Type="http://schemas.microsoft.com/office/2007/relationships/hdphoto" Target="../media/hdphoto6.wdp"/><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microsoft.com/office/2007/relationships/hdphoto" Target="../media/hdphoto7.wdp"/></Relationships>
</file>

<file path=ppt/slides/_rels/slide48.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35.png"/><Relationship Id="rId5" Type="http://schemas.microsoft.com/office/2007/relationships/hdphoto" Target="../media/hdphoto9.wdp"/><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 Id="rId3" Type="http://schemas.microsoft.com/office/2007/relationships/hdphoto" Target="../media/hdphoto10.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Kingdom New Testament</a:t>
            </a:r>
            <a:endParaRPr lang="en-US" dirty="0"/>
          </a:p>
        </p:txBody>
      </p:sp>
      <p:sp>
        <p:nvSpPr>
          <p:cNvPr id="3" name="Subtitle 2"/>
          <p:cNvSpPr>
            <a:spLocks noGrp="1"/>
          </p:cNvSpPr>
          <p:nvPr>
            <p:ph type="subTitle" idx="1"/>
          </p:nvPr>
        </p:nvSpPr>
        <p:spPr/>
        <p:txBody>
          <a:bodyPr>
            <a:normAutofit/>
          </a:bodyPr>
          <a:lstStyle/>
          <a:p>
            <a:r>
              <a:rPr lang="en-US" sz="3600" dirty="0" smtClean="0"/>
              <a:t>The way of </a:t>
            </a:r>
          </a:p>
          <a:p>
            <a:r>
              <a:rPr lang="en-US" sz="3600" dirty="0" smtClean="0"/>
              <a:t>Jesus Christ</a:t>
            </a:r>
            <a:endParaRPr lang="en-US" sz="3600" dirty="0"/>
          </a:p>
        </p:txBody>
      </p:sp>
    </p:spTree>
    <p:extLst>
      <p:ext uri="{BB962C8B-B14F-4D97-AF65-F5344CB8AC3E}">
        <p14:creationId xmlns:p14="http://schemas.microsoft.com/office/powerpoint/2010/main" val="28824519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0400" y="570156"/>
            <a:ext cx="7756263" cy="1054250"/>
          </a:xfrm>
        </p:spPr>
        <p:txBody>
          <a:bodyPr/>
          <a:lstStyle/>
          <a:p>
            <a:pPr algn="l"/>
            <a:r>
              <a:rPr lang="en-US" dirty="0" smtClean="0"/>
              <a:t>“Every battle of the warrior…”</a:t>
            </a:r>
            <a:endParaRPr lang="en-US" dirty="0"/>
          </a:p>
        </p:txBody>
      </p:sp>
      <p:sp>
        <p:nvSpPr>
          <p:cNvPr id="4" name="Content Placeholder 3"/>
          <p:cNvSpPr>
            <a:spLocks noGrp="1"/>
          </p:cNvSpPr>
          <p:nvPr>
            <p:ph idx="1"/>
          </p:nvPr>
        </p:nvSpPr>
        <p:spPr>
          <a:xfrm>
            <a:off x="187159" y="2248347"/>
            <a:ext cx="6340250" cy="4502706"/>
          </a:xfrm>
        </p:spPr>
        <p:txBody>
          <a:bodyPr>
            <a:normAutofit fontScale="92500" lnSpcReduction="10000"/>
          </a:bodyPr>
          <a:lstStyle/>
          <a:p>
            <a:pPr marL="0" indent="0">
              <a:buNone/>
            </a:pPr>
            <a:r>
              <a:rPr lang="en-US" sz="2600" dirty="0" smtClean="0"/>
              <a:t>“The </a:t>
            </a:r>
            <a:r>
              <a:rPr lang="en-US" sz="2600" dirty="0"/>
              <a:t>people that walked in darkness have seen a great light: they that dwell in the land of the shadow of death, upon them hath the light shined. Thou hast multiplied the nation, and not increased the joy: they joy before thee according to the joy in harvest, and as men rejoice when they divide the spoil. For thou hast broken the yoke of his burden, and the staff of his shoulder, the rod of his oppressor, as in the day of </a:t>
            </a:r>
            <a:r>
              <a:rPr lang="en-US" sz="2600" dirty="0" err="1"/>
              <a:t>Midian</a:t>
            </a:r>
            <a:r>
              <a:rPr lang="en-US" sz="2600" dirty="0"/>
              <a:t>. For every battle of the warrior is with confused noise, and garments rolled in blood; but this shall be with burning and fuel of fire</a:t>
            </a:r>
            <a:r>
              <a:rPr lang="en-US" sz="2600" dirty="0" smtClean="0"/>
              <a:t>.” </a:t>
            </a:r>
          </a:p>
          <a:p>
            <a:pPr marL="0" indent="0">
              <a:buNone/>
            </a:pPr>
            <a:endParaRPr lang="en-US" sz="2600" dirty="0"/>
          </a:p>
        </p:txBody>
      </p:sp>
      <p:pic>
        <p:nvPicPr>
          <p:cNvPr id="6" name="Picture 5" descr="sword.jpeg"/>
          <p:cNvPicPr>
            <a:picLocks noChangeAspect="1"/>
          </p:cNvPicPr>
          <p:nvPr/>
        </p:nvPicPr>
        <p:blipFill>
          <a:blip r:embed="rId2">
            <a:extLst>
              <a:ext uri="{BEBA8EAE-BF5A-486C-A8C5-ECC9F3942E4B}">
                <a14:imgProps xmlns:a14="http://schemas.microsoft.com/office/drawing/2010/main">
                  <a14:imgLayer r:embed="rId3">
                    <a14:imgEffect>
                      <a14:backgroundRemoval t="0" b="100000" l="459" r="100000"/>
                    </a14:imgEffect>
                  </a14:imgLayer>
                </a14:imgProps>
              </a:ext>
              <a:ext uri="{28A0092B-C50C-407E-A947-70E740481C1C}">
                <a14:useLocalDpi xmlns:a14="http://schemas.microsoft.com/office/drawing/2010/main" val="0"/>
              </a:ext>
            </a:extLst>
          </a:blip>
          <a:stretch>
            <a:fillRect/>
          </a:stretch>
        </p:blipFill>
        <p:spPr>
          <a:xfrm rot="20527096">
            <a:off x="6572363" y="1745997"/>
            <a:ext cx="2768600" cy="2933700"/>
          </a:xfrm>
          <a:prstGeom prst="rect">
            <a:avLst/>
          </a:prstGeom>
        </p:spPr>
      </p:pic>
    </p:spTree>
    <p:extLst>
      <p:ext uri="{BB962C8B-B14F-4D97-AF65-F5344CB8AC3E}">
        <p14:creationId xmlns:p14="http://schemas.microsoft.com/office/powerpoint/2010/main" val="1906682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9666" y="2248347"/>
            <a:ext cx="8651453" cy="4482100"/>
          </a:xfrm>
        </p:spPr>
        <p:txBody>
          <a:bodyPr/>
          <a:lstStyle/>
          <a:p>
            <a:pPr marL="0" indent="0">
              <a:buNone/>
            </a:pPr>
            <a:r>
              <a:rPr lang="en-US" dirty="0"/>
              <a:t>For unto us a child is born, unto us a son is given: and the government shall be upon his shoulder: and his name shall be called Wonderful, </a:t>
            </a:r>
            <a:r>
              <a:rPr lang="en-US" dirty="0" err="1"/>
              <a:t>Counsellor</a:t>
            </a:r>
            <a:r>
              <a:rPr lang="en-US" dirty="0"/>
              <a:t>, The mighty God, The everlasting Father, The Prince of Peace. Of the increase of his government and peace there shall be no end, upon the throne of David, and upon his kingdom, to order it, and to establish it with judgment and with justice from henceforth even for ever. The zeal of the LORD of hosts will perform this.  (Is 9:2-7)</a:t>
            </a:r>
          </a:p>
          <a:p>
            <a:endParaRPr lang="en-US" dirty="0"/>
          </a:p>
          <a:p>
            <a:endParaRPr lang="en-US" dirty="0"/>
          </a:p>
        </p:txBody>
      </p:sp>
      <p:sp>
        <p:nvSpPr>
          <p:cNvPr id="3" name="Title 2"/>
          <p:cNvSpPr>
            <a:spLocks noGrp="1"/>
          </p:cNvSpPr>
          <p:nvPr>
            <p:ph type="title"/>
          </p:nvPr>
        </p:nvSpPr>
        <p:spPr>
          <a:xfrm>
            <a:off x="543794" y="641987"/>
            <a:ext cx="7756263" cy="1054250"/>
          </a:xfrm>
        </p:spPr>
        <p:txBody>
          <a:bodyPr/>
          <a:lstStyle/>
          <a:p>
            <a:pPr algn="l"/>
            <a:r>
              <a:rPr lang="en-US" dirty="0" smtClean="0"/>
              <a:t>A child is born!</a:t>
            </a:r>
            <a:endParaRPr lang="en-US" dirty="0"/>
          </a:p>
        </p:txBody>
      </p:sp>
      <p:pic>
        <p:nvPicPr>
          <p:cNvPr id="4" name="Picture 3" descr="Crown (1).jpg"/>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543573">
            <a:off x="6326059" y="570156"/>
            <a:ext cx="2648745" cy="1462168"/>
          </a:xfrm>
          <a:prstGeom prst="rect">
            <a:avLst/>
          </a:prstGeom>
        </p:spPr>
      </p:pic>
    </p:spTree>
    <p:extLst>
      <p:ext uri="{BB962C8B-B14F-4D97-AF65-F5344CB8AC3E}">
        <p14:creationId xmlns:p14="http://schemas.microsoft.com/office/powerpoint/2010/main" val="3144820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4406"/>
            <a:ext cx="7756263" cy="1054250"/>
          </a:xfrm>
        </p:spPr>
        <p:txBody>
          <a:bodyPr/>
          <a:lstStyle/>
          <a:p>
            <a:r>
              <a:rPr lang="en-US" dirty="0"/>
              <a:t>This is the background we should read the NT.</a:t>
            </a:r>
          </a:p>
        </p:txBody>
      </p:sp>
      <p:sp>
        <p:nvSpPr>
          <p:cNvPr id="3" name="Content Placeholder 2"/>
          <p:cNvSpPr>
            <a:spLocks noGrp="1"/>
          </p:cNvSpPr>
          <p:nvPr>
            <p:ph sz="quarter" idx="13"/>
          </p:nvPr>
        </p:nvSpPr>
        <p:spPr>
          <a:xfrm>
            <a:off x="5221008" y="2240280"/>
            <a:ext cx="3619500" cy="3877056"/>
          </a:xfrm>
        </p:spPr>
        <p:txBody>
          <a:bodyPr>
            <a:normAutofit lnSpcReduction="10000"/>
          </a:bodyPr>
          <a:lstStyle/>
          <a:p>
            <a:pPr marL="0" indent="0">
              <a:buNone/>
            </a:pPr>
            <a:r>
              <a:rPr lang="en-US" dirty="0"/>
              <a:t>“Now after that John was put in prison, Jesus came into Galilee, preaching the gospel of the kingdom of God, And saying, The time is fulfilled, and the kingdom of God is at hand: repent ye, and believe the gospel. “ (Mk 1:14-15)</a:t>
            </a:r>
          </a:p>
          <a:p>
            <a:endParaRPr lang="en-US" dirty="0"/>
          </a:p>
        </p:txBody>
      </p:sp>
      <p:sp>
        <p:nvSpPr>
          <p:cNvPr id="4" name="Content Placeholder 3"/>
          <p:cNvSpPr>
            <a:spLocks noGrp="1"/>
          </p:cNvSpPr>
          <p:nvPr>
            <p:ph sz="quarter" idx="14"/>
          </p:nvPr>
        </p:nvSpPr>
        <p:spPr>
          <a:xfrm>
            <a:off x="226015" y="2240280"/>
            <a:ext cx="4709583" cy="4617720"/>
          </a:xfrm>
        </p:spPr>
        <p:txBody>
          <a:bodyPr>
            <a:normAutofit fontScale="85000" lnSpcReduction="10000"/>
          </a:bodyPr>
          <a:lstStyle/>
          <a:p>
            <a:pPr marL="0" indent="0">
              <a:buNone/>
            </a:pPr>
            <a:r>
              <a:rPr lang="en-US" dirty="0"/>
              <a:t>“And leaving Nazareth, he came and dwelt in Capernaum, which is upon the sea coast, in the borders of </a:t>
            </a:r>
            <a:r>
              <a:rPr lang="en-US" dirty="0" err="1"/>
              <a:t>Zabulon</a:t>
            </a:r>
            <a:r>
              <a:rPr lang="en-US" dirty="0"/>
              <a:t> and </a:t>
            </a:r>
            <a:r>
              <a:rPr lang="en-US" dirty="0" err="1"/>
              <a:t>Nephthalim</a:t>
            </a:r>
            <a:r>
              <a:rPr lang="en-US" dirty="0"/>
              <a:t>: That it might be fulfilled which was spoken by </a:t>
            </a:r>
            <a:r>
              <a:rPr lang="en-US" dirty="0" err="1"/>
              <a:t>Esaias</a:t>
            </a:r>
            <a:r>
              <a:rPr lang="en-US" dirty="0"/>
              <a:t> the prophet, saying, The land of </a:t>
            </a:r>
            <a:r>
              <a:rPr lang="en-US" dirty="0" err="1"/>
              <a:t>Zabulon</a:t>
            </a:r>
            <a:r>
              <a:rPr lang="en-US" dirty="0"/>
              <a:t>, and the land of </a:t>
            </a:r>
            <a:r>
              <a:rPr lang="en-US" dirty="0" err="1"/>
              <a:t>Nephthalim</a:t>
            </a:r>
            <a:r>
              <a:rPr lang="en-US" dirty="0"/>
              <a:t>, by the way of the sea, beyond Jordan, Galilee of the Gentiles; </a:t>
            </a:r>
            <a:r>
              <a:rPr lang="en-US" dirty="0" smtClean="0"/>
              <a:t>The </a:t>
            </a:r>
            <a:r>
              <a:rPr lang="en-US" dirty="0"/>
              <a:t>people which sat in darkness saw great light; and to them which sat in the region and shadow of death light is sprung up. From that time Jesus began to preach, and to say, Repent: for the kingdom of heaven is at hand.  (Matthew 4:13-17)”</a:t>
            </a:r>
          </a:p>
        </p:txBody>
      </p:sp>
    </p:spTree>
    <p:extLst>
      <p:ext uri="{BB962C8B-B14F-4D97-AF65-F5344CB8AC3E}">
        <p14:creationId xmlns:p14="http://schemas.microsoft.com/office/powerpoint/2010/main" val="17513213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Christ centered Bible</a:t>
            </a:r>
            <a:endParaRPr lang="en-US" dirty="0"/>
          </a:p>
        </p:txBody>
      </p:sp>
      <p:sp>
        <p:nvSpPr>
          <p:cNvPr id="4" name="Text Placeholder 3"/>
          <p:cNvSpPr>
            <a:spLocks noGrp="1"/>
          </p:cNvSpPr>
          <p:nvPr>
            <p:ph type="body" sz="half" idx="2"/>
          </p:nvPr>
        </p:nvSpPr>
        <p:spPr/>
        <p:txBody>
          <a:bodyPr/>
          <a:lstStyle/>
          <a:p>
            <a:r>
              <a:rPr lang="en-US" dirty="0"/>
              <a:t>When we start </a:t>
            </a:r>
            <a:r>
              <a:rPr lang="en-US" dirty="0" smtClean="0"/>
              <a:t>here, </a:t>
            </a:r>
            <a:r>
              <a:rPr lang="en-US" dirty="0"/>
              <a:t>it’s a totally different </a:t>
            </a:r>
            <a:r>
              <a:rPr lang="en-US" dirty="0" smtClean="0"/>
              <a:t>Bible </a:t>
            </a:r>
            <a:r>
              <a:rPr lang="en-US" dirty="0"/>
              <a:t>that “how do I go to heaven”.</a:t>
            </a:r>
          </a:p>
          <a:p>
            <a:endParaRPr lang="en-US" dirty="0"/>
          </a:p>
        </p:txBody>
      </p:sp>
      <p:pic>
        <p:nvPicPr>
          <p:cNvPr id="7" name="Content Placeholder 6" descr="luke 4.jpg"/>
          <p:cNvPicPr>
            <a:picLocks noGrp="1" noChangeAspect="1"/>
          </p:cNvPicPr>
          <p:nvPr>
            <p:ph idx="1"/>
          </p:nvPr>
        </p:nvPicPr>
        <p:blipFill>
          <a:blip r:embed="rId2">
            <a:extLst>
              <a:ext uri="{28A0092B-C50C-407E-A947-70E740481C1C}">
                <a14:useLocalDpi xmlns:a14="http://schemas.microsoft.com/office/drawing/2010/main" val="0"/>
              </a:ext>
            </a:extLst>
          </a:blip>
          <a:srcRect l="8054" r="8054"/>
          <a:stretch>
            <a:fillRect/>
          </a:stretch>
        </p:blipFill>
        <p:spPr>
          <a:xfrm>
            <a:off x="-166178" y="0"/>
            <a:ext cx="5071546" cy="6858000"/>
          </a:xfrm>
        </p:spPr>
      </p:pic>
    </p:spTree>
    <p:extLst>
      <p:ext uri="{BB962C8B-B14F-4D97-AF65-F5344CB8AC3E}">
        <p14:creationId xmlns:p14="http://schemas.microsoft.com/office/powerpoint/2010/main" val="22978389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472070"/>
          </a:xfrm>
        </p:spPr>
        <p:txBody>
          <a:bodyPr>
            <a:normAutofit fontScale="92500" lnSpcReduction="20000"/>
          </a:bodyPr>
          <a:lstStyle/>
          <a:p>
            <a:pPr marL="0" indent="0">
              <a:buNone/>
            </a:pPr>
            <a:r>
              <a:rPr lang="en-US" dirty="0"/>
              <a:t>And he came to Nazareth, where he had been brought up: and, as his custom was, he went into the synagogue on the </a:t>
            </a:r>
            <a:r>
              <a:rPr lang="en-US" dirty="0" err="1"/>
              <a:t>sabbath</a:t>
            </a:r>
            <a:r>
              <a:rPr lang="en-US" dirty="0"/>
              <a:t> day, and stood up for to read. </a:t>
            </a:r>
            <a:r>
              <a:rPr lang="en-US" dirty="0" smtClean="0"/>
              <a:t> And </a:t>
            </a:r>
            <a:r>
              <a:rPr lang="en-US" dirty="0"/>
              <a:t>there was delivered unto him the book of the prophet </a:t>
            </a:r>
            <a:r>
              <a:rPr lang="en-US" dirty="0" err="1"/>
              <a:t>Esaias</a:t>
            </a:r>
            <a:r>
              <a:rPr lang="en-US" dirty="0"/>
              <a:t>. And when he had opened the book, he found the place where it was written, </a:t>
            </a:r>
            <a:endParaRPr lang="en-US" dirty="0" smtClean="0"/>
          </a:p>
          <a:p>
            <a:pPr marL="0" indent="0">
              <a:buNone/>
            </a:pPr>
            <a:r>
              <a:rPr lang="en-US" dirty="0" smtClean="0"/>
              <a:t>The </a:t>
            </a:r>
            <a:r>
              <a:rPr lang="en-US" dirty="0"/>
              <a:t>Spirit of the Lord is upon me, because he hath anointed me to preach the gospel to the poor; he hath sent me to heal the brokenhearted, to preach deliverance to the captives, and recovering of sight to the blind, to set at liberty them that are bruised, To preach the acceptable year ( the Jubilee) of the Lord. And he closed the book, and he gave it again to the minister, and sat down. And the eyes of all them that were in the synagogue were fastened on him. And he began to say unto them, This day is this scripture fulfilled in your ears. </a:t>
            </a:r>
            <a:r>
              <a:rPr lang="en-US" sz="1900" dirty="0"/>
              <a:t>(Luke 4:16-21)</a:t>
            </a:r>
          </a:p>
          <a:p>
            <a:pPr marL="0" indent="0">
              <a:buNone/>
            </a:pPr>
            <a:endParaRPr lang="en-US" dirty="0"/>
          </a:p>
          <a:p>
            <a:endParaRPr lang="en-US" dirty="0"/>
          </a:p>
        </p:txBody>
      </p:sp>
      <p:sp>
        <p:nvSpPr>
          <p:cNvPr id="3" name="Title 2"/>
          <p:cNvSpPr>
            <a:spLocks noGrp="1"/>
          </p:cNvSpPr>
          <p:nvPr>
            <p:ph type="title"/>
          </p:nvPr>
        </p:nvSpPr>
        <p:spPr>
          <a:xfrm>
            <a:off x="243435" y="418178"/>
            <a:ext cx="7756263" cy="1054250"/>
          </a:xfrm>
        </p:spPr>
        <p:txBody>
          <a:bodyPr/>
          <a:lstStyle/>
          <a:p>
            <a:pPr algn="l"/>
            <a:r>
              <a:rPr lang="en-US" dirty="0" smtClean="0"/>
              <a:t>“The time is fulfilled”</a:t>
            </a:r>
            <a:endParaRPr lang="en-US" dirty="0"/>
          </a:p>
        </p:txBody>
      </p:sp>
      <p:pic>
        <p:nvPicPr>
          <p:cNvPr id="4" name="Picture 3" descr="574372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90604">
            <a:off x="7379163" y="83321"/>
            <a:ext cx="1408024" cy="2213726"/>
          </a:xfrm>
          <a:prstGeom prst="rect">
            <a:avLst/>
          </a:prstGeom>
        </p:spPr>
      </p:pic>
    </p:spTree>
    <p:extLst>
      <p:ext uri="{BB962C8B-B14F-4D97-AF65-F5344CB8AC3E}">
        <p14:creationId xmlns:p14="http://schemas.microsoft.com/office/powerpoint/2010/main" val="13800691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667" y="370417"/>
            <a:ext cx="4241808" cy="1038984"/>
          </a:xfrm>
        </p:spPr>
        <p:txBody>
          <a:bodyPr/>
          <a:lstStyle/>
          <a:p>
            <a:r>
              <a:rPr lang="en-US" sz="4000" dirty="0" smtClean="0"/>
              <a:t>Jesus is the cure!</a:t>
            </a:r>
            <a:endParaRPr lang="en-US" sz="4000" dirty="0"/>
          </a:p>
        </p:txBody>
      </p:sp>
      <p:sp>
        <p:nvSpPr>
          <p:cNvPr id="4" name="Text Placeholder 3"/>
          <p:cNvSpPr>
            <a:spLocks noGrp="1"/>
          </p:cNvSpPr>
          <p:nvPr>
            <p:ph type="body" sz="half" idx="2"/>
          </p:nvPr>
        </p:nvSpPr>
        <p:spPr>
          <a:xfrm>
            <a:off x="4243917" y="1979083"/>
            <a:ext cx="4527558" cy="3422352"/>
          </a:xfrm>
        </p:spPr>
        <p:txBody>
          <a:bodyPr/>
          <a:lstStyle/>
          <a:p>
            <a:r>
              <a:rPr lang="en-US" sz="2800" dirty="0"/>
              <a:t>Jesus </a:t>
            </a:r>
            <a:r>
              <a:rPr lang="en-US" sz="2800" dirty="0" smtClean="0"/>
              <a:t>offered the </a:t>
            </a:r>
            <a:r>
              <a:rPr lang="en-US" sz="2800" dirty="0"/>
              <a:t>cure for humanity. </a:t>
            </a:r>
            <a:r>
              <a:rPr lang="en-US" sz="2800" dirty="0" smtClean="0"/>
              <a:t>He Created His </a:t>
            </a:r>
            <a:r>
              <a:rPr lang="en-US" sz="2800" dirty="0"/>
              <a:t>church as a showcase </a:t>
            </a:r>
            <a:r>
              <a:rPr lang="en-US" sz="2800" dirty="0" smtClean="0"/>
              <a:t>for His way. And made it the  </a:t>
            </a:r>
            <a:r>
              <a:rPr lang="en-US" sz="2800" dirty="0"/>
              <a:t>instrument of blessing for the whole world.</a:t>
            </a:r>
          </a:p>
          <a:p>
            <a:endParaRPr lang="en-US" dirty="0"/>
          </a:p>
        </p:txBody>
      </p:sp>
      <p:pic>
        <p:nvPicPr>
          <p:cNvPr id="3" name="Picture 2" descr="AA0212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09" y="1682912"/>
            <a:ext cx="3697894" cy="3369273"/>
          </a:xfrm>
          <a:prstGeom prst="rect">
            <a:avLst/>
          </a:prstGeom>
        </p:spPr>
      </p:pic>
      <p:sp>
        <p:nvSpPr>
          <p:cNvPr id="5" name="TextBox 4"/>
          <p:cNvSpPr txBox="1"/>
          <p:nvPr/>
        </p:nvSpPr>
        <p:spPr>
          <a:xfrm>
            <a:off x="1031454" y="5566094"/>
            <a:ext cx="7594747" cy="584776"/>
          </a:xfrm>
          <a:prstGeom prst="rect">
            <a:avLst/>
          </a:prstGeom>
          <a:noFill/>
        </p:spPr>
        <p:txBody>
          <a:bodyPr wrap="none" rtlCol="0">
            <a:spAutoFit/>
          </a:bodyPr>
          <a:lstStyle/>
          <a:p>
            <a:r>
              <a:rPr lang="en-US" sz="3200" dirty="0" smtClean="0"/>
              <a:t>More than just the facts…it</a:t>
            </a:r>
            <a:r>
              <a:rPr lang="fr-FR" sz="3200" dirty="0" smtClean="0"/>
              <a:t>’</a:t>
            </a:r>
            <a:r>
              <a:rPr lang="en-US" sz="3200" dirty="0" smtClean="0"/>
              <a:t>s a blueprint!</a:t>
            </a:r>
            <a:endParaRPr lang="en-US" sz="3200" dirty="0"/>
          </a:p>
        </p:txBody>
      </p:sp>
    </p:spTree>
    <p:extLst>
      <p:ext uri="{BB962C8B-B14F-4D97-AF65-F5344CB8AC3E}">
        <p14:creationId xmlns:p14="http://schemas.microsoft.com/office/powerpoint/2010/main" val="203921693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a:t>
            </a:r>
            <a:r>
              <a:rPr lang="en-US" dirty="0"/>
              <a:t>Sermon on the Mount comes alive…</a:t>
            </a:r>
            <a:br>
              <a:rPr lang="en-US" dirty="0"/>
            </a:br>
            <a:endParaRPr lang="en-US" dirty="0"/>
          </a:p>
        </p:txBody>
      </p:sp>
      <p:sp>
        <p:nvSpPr>
          <p:cNvPr id="3" name="Content Placeholder 2"/>
          <p:cNvSpPr>
            <a:spLocks noGrp="1"/>
          </p:cNvSpPr>
          <p:nvPr>
            <p:ph sz="quarter" idx="13"/>
          </p:nvPr>
        </p:nvSpPr>
        <p:spPr>
          <a:xfrm>
            <a:off x="275167" y="2160256"/>
            <a:ext cx="4214537" cy="3957080"/>
          </a:xfrm>
        </p:spPr>
        <p:txBody>
          <a:bodyPr>
            <a:normAutofit fontScale="92500" lnSpcReduction="20000"/>
          </a:bodyPr>
          <a:lstStyle/>
          <a:p>
            <a:r>
              <a:rPr lang="en-US" dirty="0"/>
              <a:t>7 times Jesus said, I know it has been said , but now I say. </a:t>
            </a:r>
          </a:p>
          <a:p>
            <a:r>
              <a:rPr lang="en-US" dirty="0"/>
              <a:t> Anger and murder taken even to name calling. </a:t>
            </a:r>
          </a:p>
          <a:p>
            <a:r>
              <a:rPr lang="en-US" dirty="0"/>
              <a:t>Adultery taken to lust. </a:t>
            </a:r>
          </a:p>
          <a:p>
            <a:r>
              <a:rPr lang="en-US" dirty="0"/>
              <a:t>Marriage made permanent “as it was in the beginning.” </a:t>
            </a:r>
          </a:p>
          <a:p>
            <a:r>
              <a:rPr lang="en-US" dirty="0"/>
              <a:t>Revenge put away and now </a:t>
            </a:r>
            <a:r>
              <a:rPr lang="en-US" dirty="0" smtClean="0"/>
              <a:t>even love of </a:t>
            </a:r>
            <a:r>
              <a:rPr lang="en-US" dirty="0"/>
              <a:t>enemy. </a:t>
            </a:r>
          </a:p>
          <a:p>
            <a:r>
              <a:rPr lang="en-US" dirty="0" smtClean="0"/>
              <a:t>Not coveting expanded to surrendering everything. </a:t>
            </a:r>
          </a:p>
          <a:p>
            <a:r>
              <a:rPr lang="en-US" dirty="0" err="1" smtClean="0"/>
              <a:t>Judgmentalism</a:t>
            </a:r>
            <a:r>
              <a:rPr lang="en-US" dirty="0" smtClean="0"/>
              <a:t> put </a:t>
            </a:r>
            <a:r>
              <a:rPr lang="en-US" dirty="0"/>
              <a:t>away.  </a:t>
            </a:r>
          </a:p>
          <a:p>
            <a:endParaRPr lang="en-US" dirty="0"/>
          </a:p>
        </p:txBody>
      </p:sp>
      <p:sp>
        <p:nvSpPr>
          <p:cNvPr id="4" name="Content Placeholder 3"/>
          <p:cNvSpPr>
            <a:spLocks noGrp="1"/>
          </p:cNvSpPr>
          <p:nvPr>
            <p:ph sz="quarter" idx="14"/>
          </p:nvPr>
        </p:nvSpPr>
        <p:spPr/>
        <p:txBody>
          <a:bodyPr>
            <a:normAutofit fontScale="92500"/>
          </a:bodyPr>
          <a:lstStyle/>
          <a:p>
            <a:r>
              <a:rPr lang="en-US" dirty="0"/>
              <a:t>Mat 5:19  Whosoever therefore shall break one of these least commandments, and shall teach men so, he shall be called the least in the kingdom of heaven: but whosoever shall do and teach </a:t>
            </a:r>
            <a:r>
              <a:rPr lang="en-US" i="1" dirty="0"/>
              <a:t>them,</a:t>
            </a:r>
            <a:r>
              <a:rPr lang="en-US" dirty="0"/>
              <a:t> the same shall be called great in the kingdom of heaven. </a:t>
            </a:r>
          </a:p>
        </p:txBody>
      </p:sp>
    </p:spTree>
    <p:extLst>
      <p:ext uri="{BB962C8B-B14F-4D97-AF65-F5344CB8AC3E}">
        <p14:creationId xmlns:p14="http://schemas.microsoft.com/office/powerpoint/2010/main" val="8655616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p:cTn id="6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4">
                                            <p:txEl>
                                              <p:pRg st="0" end="0"/>
                                            </p:txEl>
                                          </p:spTgt>
                                        </p:tgtEl>
                                        <p:attrNameLst>
                                          <p:attrName>ppt_h</p:attrName>
                                        </p:attrNameLst>
                                      </p:cBhvr>
                                      <p:tavLst>
                                        <p:tav tm="0">
                                          <p:val>
                                            <p:fltVal val="0"/>
                                          </p:val>
                                        </p:tav>
                                        <p:tav tm="100000">
                                          <p:val>
                                            <p:strVal val="#ppt_h"/>
                                          </p:val>
                                        </p:tav>
                                      </p:tavLst>
                                    </p:anim>
                                    <p:anim calcmode="lin" valueType="num">
                                      <p:cBhvr>
                                        <p:cTn id="63" dur="500" fill="hold"/>
                                        <p:tgtEl>
                                          <p:spTgt spid="4">
                                            <p:txEl>
                                              <p:pRg st="0" end="0"/>
                                            </p:txEl>
                                          </p:spTgt>
                                        </p:tgtEl>
                                        <p:attrNameLst>
                                          <p:attrName>style.rotation</p:attrName>
                                        </p:attrNameLst>
                                      </p:cBhvr>
                                      <p:tavLst>
                                        <p:tav tm="0">
                                          <p:val>
                                            <p:fltVal val="360"/>
                                          </p:val>
                                        </p:tav>
                                        <p:tav tm="100000">
                                          <p:val>
                                            <p:fltVal val="0"/>
                                          </p:val>
                                        </p:tav>
                                      </p:tavLst>
                                    </p:anim>
                                    <p:animEffect transition="in" filter="fade">
                                      <p:cBhvr>
                                        <p:cTn id="6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7200" dirty="0" smtClean="0"/>
              <a:t>8</a:t>
            </a:r>
            <a:r>
              <a:rPr lang="en-US" sz="7200" baseline="30000" dirty="0" smtClean="0"/>
              <a:t>th</a:t>
            </a:r>
            <a:r>
              <a:rPr lang="en-US" sz="7200" dirty="0" smtClean="0"/>
              <a:t> day</a:t>
            </a:r>
            <a:endParaRPr lang="en-US" sz="7200" dirty="0"/>
          </a:p>
        </p:txBody>
      </p:sp>
      <p:pic>
        <p:nvPicPr>
          <p:cNvPr id="12" name="Picture 11" descr="500px-CMajorScaleInAikenShapeSystem.gif"/>
          <p:cNvPicPr>
            <a:picLocks noChangeAspect="1"/>
          </p:cNvPicPr>
          <p:nvPr/>
        </p:nvPicPr>
        <p:blipFill rotWithShape="1">
          <a:blip r:embed="rId2">
            <a:extLst>
              <a:ext uri="{28A0092B-C50C-407E-A947-70E740481C1C}">
                <a14:useLocalDpi xmlns:a14="http://schemas.microsoft.com/office/drawing/2010/main" val="0"/>
              </a:ext>
            </a:extLst>
          </a:blip>
          <a:srcRect r="19050"/>
          <a:stretch/>
        </p:blipFill>
        <p:spPr>
          <a:xfrm>
            <a:off x="169333" y="2127250"/>
            <a:ext cx="6688667" cy="2402417"/>
          </a:xfrm>
          <a:prstGeom prst="rect">
            <a:avLst/>
          </a:prstGeom>
        </p:spPr>
      </p:pic>
      <p:pic>
        <p:nvPicPr>
          <p:cNvPr id="15" name="Picture 14" descr="500px-CMajorScaleInAikenShapeSystem.gif"/>
          <p:cNvPicPr>
            <a:picLocks noChangeAspect="1"/>
          </p:cNvPicPr>
          <p:nvPr/>
        </p:nvPicPr>
        <p:blipFill rotWithShape="1">
          <a:blip r:embed="rId2">
            <a:extLst>
              <a:ext uri="{28A0092B-C50C-407E-A947-70E740481C1C}">
                <a14:useLocalDpi xmlns:a14="http://schemas.microsoft.com/office/drawing/2010/main" val="0"/>
              </a:ext>
            </a:extLst>
          </a:blip>
          <a:srcRect l="80796"/>
          <a:stretch/>
        </p:blipFill>
        <p:spPr>
          <a:xfrm>
            <a:off x="6857999" y="2127250"/>
            <a:ext cx="1586753" cy="2402417"/>
          </a:xfrm>
          <a:prstGeom prst="rect">
            <a:avLst/>
          </a:prstGeom>
        </p:spPr>
      </p:pic>
    </p:spTree>
    <p:extLst>
      <p:ext uri="{BB962C8B-B14F-4D97-AF65-F5344CB8AC3E}">
        <p14:creationId xmlns:p14="http://schemas.microsoft.com/office/powerpoint/2010/main" val="4756335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2"/>
                                        </p:tgtEl>
                                        <p:attrNameLst>
                                          <p:attrName>ppt_x</p:attrName>
                                        </p:attrNameLst>
                                      </p:cBhvr>
                                      <p:tavLst>
                                        <p:tav tm="0">
                                          <p:val>
                                            <p:strVal val="ppt_x"/>
                                          </p:val>
                                        </p:tav>
                                        <p:tav tm="100000">
                                          <p:val>
                                            <p:strVal val="ppt_x"/>
                                          </p:val>
                                        </p:tav>
                                      </p:tavLst>
                                    </p:anim>
                                    <p:anim calcmode="lin" valueType="num">
                                      <p:cBhvr additive="base">
                                        <p:cTn id="17" dur="500"/>
                                        <p:tgtEl>
                                          <p:spTgt spid="12"/>
                                        </p:tgtEl>
                                        <p:attrNameLst>
                                          <p:attrName>ppt_y</p:attrName>
                                        </p:attrNameLst>
                                      </p:cBhvr>
                                      <p:tavLst>
                                        <p:tav tm="0">
                                          <p:val>
                                            <p:strVal val="ppt_y"/>
                                          </p:val>
                                        </p:tav>
                                        <p:tav tm="100000">
                                          <p:val>
                                            <p:strVal val="1+ppt_h/2"/>
                                          </p:val>
                                        </p:tav>
                                      </p:tavLst>
                                    </p:anim>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1146 -0.175 L -0.35417 0.01157 " pathEditMode="relative" rAng="0" ptsTypes="AA">
                                      <p:cBhvr>
                                        <p:cTn id="22" dur="2000" fill="hold"/>
                                        <p:tgtEl>
                                          <p:spTgt spid="15"/>
                                        </p:tgtEl>
                                        <p:attrNameLst>
                                          <p:attrName>ppt_x</p:attrName>
                                          <p:attrName>ppt_y</p:attrName>
                                        </p:attrNameLst>
                                      </p:cBhvr>
                                      <p:rCtr x="-17135"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739" y="881260"/>
            <a:ext cx="3422483" cy="1886921"/>
          </a:xfrm>
        </p:spPr>
        <p:txBody>
          <a:bodyPr/>
          <a:lstStyle/>
          <a:p>
            <a:r>
              <a:rPr lang="en-US" dirty="0" smtClean="0"/>
              <a:t>What if Jesus really meant every word He said?</a:t>
            </a:r>
            <a:endParaRPr lang="en-US" dirty="0"/>
          </a:p>
        </p:txBody>
      </p:sp>
      <p:sp>
        <p:nvSpPr>
          <p:cNvPr id="3" name="Content Placeholder 2"/>
          <p:cNvSpPr>
            <a:spLocks noGrp="1"/>
          </p:cNvSpPr>
          <p:nvPr>
            <p:ph idx="1"/>
          </p:nvPr>
        </p:nvSpPr>
        <p:spPr/>
        <p:txBody>
          <a:bodyPr>
            <a:normAutofit lnSpcReduction="10000"/>
          </a:bodyPr>
          <a:lstStyle/>
          <a:p>
            <a:r>
              <a:rPr lang="en-US" dirty="0"/>
              <a:t>A place of repentance, a place of renewal. </a:t>
            </a:r>
            <a:endParaRPr lang="en-US" dirty="0" smtClean="0"/>
          </a:p>
          <a:p>
            <a:r>
              <a:rPr lang="en-US" dirty="0" smtClean="0"/>
              <a:t>A </a:t>
            </a:r>
            <a:r>
              <a:rPr lang="en-US" dirty="0"/>
              <a:t>place of saints redeemed by God and implanted by his Spirit</a:t>
            </a:r>
            <a:r>
              <a:rPr lang="en-US" dirty="0" smtClean="0"/>
              <a:t>.</a:t>
            </a:r>
          </a:p>
          <a:p>
            <a:r>
              <a:rPr lang="en-US" dirty="0" smtClean="0"/>
              <a:t> A place </a:t>
            </a:r>
            <a:r>
              <a:rPr lang="en-US" dirty="0"/>
              <a:t>where the rich would say </a:t>
            </a:r>
            <a:r>
              <a:rPr lang="en-US" dirty="0" smtClean="0"/>
              <a:t>“ouch” </a:t>
            </a:r>
            <a:r>
              <a:rPr lang="en-US" dirty="0"/>
              <a:t>and the poor would rejoice. </a:t>
            </a:r>
          </a:p>
          <a:p>
            <a:r>
              <a:rPr lang="en-US" dirty="0"/>
              <a:t>A place that would manifest God’s cure and dream for humanity. </a:t>
            </a:r>
            <a:endParaRPr lang="en-US" dirty="0" smtClean="0"/>
          </a:p>
          <a:p>
            <a:r>
              <a:rPr lang="en-US" dirty="0" smtClean="0"/>
              <a:t>A </a:t>
            </a:r>
            <a:r>
              <a:rPr lang="en-US" dirty="0"/>
              <a:t>place that would act as a mighty </a:t>
            </a:r>
            <a:r>
              <a:rPr lang="en-US" dirty="0" smtClean="0"/>
              <a:t>Army that </a:t>
            </a:r>
            <a:r>
              <a:rPr lang="en-US" dirty="0"/>
              <a:t>would take this kingdom to the end of the earth. </a:t>
            </a:r>
          </a:p>
          <a:p>
            <a:endParaRPr lang="en-US" dirty="0"/>
          </a:p>
        </p:txBody>
      </p:sp>
      <p:sp>
        <p:nvSpPr>
          <p:cNvPr id="4" name="Text Placeholder 3"/>
          <p:cNvSpPr>
            <a:spLocks noGrp="1"/>
          </p:cNvSpPr>
          <p:nvPr>
            <p:ph type="body" sz="half" idx="2"/>
          </p:nvPr>
        </p:nvSpPr>
        <p:spPr/>
        <p:txBody>
          <a:bodyPr/>
          <a:lstStyle/>
          <a:p>
            <a:r>
              <a:rPr lang="en-US" sz="2800" dirty="0"/>
              <a:t>Now …. With that kingdom corrected mindset. Read Jesus. </a:t>
            </a:r>
          </a:p>
          <a:p>
            <a:endParaRPr lang="en-US" dirty="0"/>
          </a:p>
        </p:txBody>
      </p:sp>
    </p:spTree>
    <p:extLst>
      <p:ext uri="{BB962C8B-B14F-4D97-AF65-F5344CB8AC3E}">
        <p14:creationId xmlns:p14="http://schemas.microsoft.com/office/powerpoint/2010/main" val="37383195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223" y="2248347"/>
            <a:ext cx="8245530" cy="3877815"/>
          </a:xfrm>
        </p:spPr>
        <p:txBody>
          <a:bodyPr>
            <a:normAutofit/>
          </a:bodyPr>
          <a:lstStyle/>
          <a:p>
            <a:endParaRPr lang="en-US" dirty="0"/>
          </a:p>
          <a:p>
            <a:r>
              <a:rPr lang="en-US" dirty="0"/>
              <a:t>Mat 7:20  Wherefore by their fruits ye shall know them. </a:t>
            </a:r>
            <a:r>
              <a:rPr lang="en-US" dirty="0" smtClean="0"/>
              <a:t>Not </a:t>
            </a:r>
            <a:r>
              <a:rPr lang="en-US" dirty="0"/>
              <a:t>every one that saith unto me, Lord, Lord, shall enter into the kingdom of heaven; but he that doeth the will of my Father which is in heaven. </a:t>
            </a:r>
            <a:r>
              <a:rPr lang="en-US" dirty="0" smtClean="0"/>
              <a:t>Many </a:t>
            </a:r>
            <a:r>
              <a:rPr lang="en-US" dirty="0"/>
              <a:t>will say to me in that day, Lord, Lord, have we not prophesied in thy name? and in thy name have cast out devils? and in thy name done many wonderful works? </a:t>
            </a:r>
            <a:r>
              <a:rPr lang="en-US" dirty="0" smtClean="0"/>
              <a:t>And </a:t>
            </a:r>
            <a:r>
              <a:rPr lang="en-US" dirty="0"/>
              <a:t>then will I profess unto them, I never knew you: depart from me, ye that work iniquity. </a:t>
            </a:r>
          </a:p>
          <a:p>
            <a:endParaRPr lang="en-US" dirty="0"/>
          </a:p>
        </p:txBody>
      </p:sp>
      <p:sp>
        <p:nvSpPr>
          <p:cNvPr id="3" name="Title 2"/>
          <p:cNvSpPr>
            <a:spLocks noGrp="1"/>
          </p:cNvSpPr>
          <p:nvPr>
            <p:ph type="title"/>
          </p:nvPr>
        </p:nvSpPr>
        <p:spPr/>
        <p:txBody>
          <a:bodyPr/>
          <a:lstStyle/>
          <a:p>
            <a:r>
              <a:rPr lang="en-US" dirty="0" smtClean="0"/>
              <a:t>Do you know Him?</a:t>
            </a:r>
            <a:endParaRPr lang="en-US" dirty="0"/>
          </a:p>
        </p:txBody>
      </p:sp>
    </p:spTree>
    <p:extLst>
      <p:ext uri="{BB962C8B-B14F-4D97-AF65-F5344CB8AC3E}">
        <p14:creationId xmlns:p14="http://schemas.microsoft.com/office/powerpoint/2010/main" val="924196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0583" y="156061"/>
            <a:ext cx="5810250" cy="1328871"/>
          </a:xfrm>
        </p:spPr>
        <p:txBody>
          <a:bodyPr/>
          <a:lstStyle/>
          <a:p>
            <a:r>
              <a:rPr lang="en-US" sz="6000" dirty="0" smtClean="0"/>
              <a:t>God with us</a:t>
            </a:r>
            <a:endParaRPr lang="en-US" sz="6000" dirty="0"/>
          </a:p>
        </p:txBody>
      </p:sp>
      <p:sp>
        <p:nvSpPr>
          <p:cNvPr id="3" name="Content Placeholder 2"/>
          <p:cNvSpPr>
            <a:spLocks noGrp="1"/>
          </p:cNvSpPr>
          <p:nvPr>
            <p:ph idx="1"/>
          </p:nvPr>
        </p:nvSpPr>
        <p:spPr>
          <a:xfrm>
            <a:off x="692001" y="559398"/>
            <a:ext cx="4451499" cy="5566765"/>
          </a:xfrm>
        </p:spPr>
        <p:txBody>
          <a:bodyPr>
            <a:normAutofit/>
          </a:bodyPr>
          <a:lstStyle/>
          <a:p>
            <a:r>
              <a:rPr lang="en-US" dirty="0"/>
              <a:t> </a:t>
            </a:r>
            <a:r>
              <a:rPr lang="en-US" sz="4800" dirty="0" smtClean="0"/>
              <a:t>God’s  will-- to </a:t>
            </a:r>
            <a:r>
              <a:rPr lang="en-US" sz="4800" dirty="0"/>
              <a:t>be </a:t>
            </a:r>
            <a:r>
              <a:rPr lang="en-US" sz="4800" dirty="0" smtClean="0"/>
              <a:t>known.</a:t>
            </a:r>
            <a:endParaRPr lang="en-US" sz="4800" dirty="0"/>
          </a:p>
          <a:p>
            <a:r>
              <a:rPr lang="en-US" sz="4800" dirty="0" smtClean="0"/>
              <a:t>Emmanuel—God with us.</a:t>
            </a:r>
            <a:endParaRPr lang="en-US" sz="4800" dirty="0"/>
          </a:p>
        </p:txBody>
      </p:sp>
      <p:sp>
        <p:nvSpPr>
          <p:cNvPr id="4" name="Text Placeholder 3"/>
          <p:cNvSpPr>
            <a:spLocks noGrp="1"/>
          </p:cNvSpPr>
          <p:nvPr>
            <p:ph type="body" sz="half" idx="2"/>
          </p:nvPr>
        </p:nvSpPr>
        <p:spPr>
          <a:xfrm>
            <a:off x="5390520" y="2578773"/>
            <a:ext cx="3411725" cy="2517289"/>
          </a:xfrm>
        </p:spPr>
        <p:txBody>
          <a:bodyPr/>
          <a:lstStyle/>
          <a:p>
            <a:r>
              <a:rPr lang="en-US" dirty="0"/>
              <a:t>Just as the old testament is read in the wrong way the New testament even more so. </a:t>
            </a:r>
          </a:p>
          <a:p>
            <a:endParaRPr lang="en-US" dirty="0"/>
          </a:p>
        </p:txBody>
      </p:sp>
    </p:spTree>
    <p:extLst>
      <p:ext uri="{BB962C8B-B14F-4D97-AF65-F5344CB8AC3E}">
        <p14:creationId xmlns:p14="http://schemas.microsoft.com/office/powerpoint/2010/main" val="184603729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062" y="406131"/>
            <a:ext cx="4006503" cy="1157070"/>
          </a:xfrm>
        </p:spPr>
        <p:txBody>
          <a:bodyPr/>
          <a:lstStyle/>
          <a:p>
            <a:r>
              <a:rPr lang="en-US" sz="4400" dirty="0" smtClean="0"/>
              <a:t>Gelassenheit </a:t>
            </a:r>
            <a:endParaRPr lang="en-US" sz="4400" dirty="0"/>
          </a:p>
        </p:txBody>
      </p:sp>
      <p:pic>
        <p:nvPicPr>
          <p:cNvPr id="5" name="Picture 4" descr="closedfist_2.jpg"/>
          <p:cNvPicPr>
            <a:picLocks noChangeAspect="1"/>
          </p:cNvPicPr>
          <p:nvPr/>
        </p:nvPicPr>
        <p:blipFill>
          <a:blip r:embed="rId2">
            <a:extLst>
              <a:ext uri="{BEBA8EAE-BF5A-486C-A8C5-ECC9F3942E4B}">
                <a14:imgProps xmlns:a14="http://schemas.microsoft.com/office/drawing/2010/main">
                  <a14:imgLayer r:embed="rId3">
                    <a14:imgEffect>
                      <a14:backgroundRemoval t="4444" b="89778" l="0" r="99000">
                        <a14:backgroundMark x1="16333" y1="32889" x2="16333" y2="32889"/>
                        <a14:backgroundMark x1="12000" y1="32444" x2="12000" y2="32444"/>
                      </a14:backgroundRemoval>
                    </a14:imgEffect>
                  </a14:imgLayer>
                </a14:imgProps>
              </a:ext>
              <a:ext uri="{28A0092B-C50C-407E-A947-70E740481C1C}">
                <a14:useLocalDpi xmlns:a14="http://schemas.microsoft.com/office/drawing/2010/main" val="0"/>
              </a:ext>
            </a:extLst>
          </a:blip>
          <a:stretch>
            <a:fillRect/>
          </a:stretch>
        </p:blipFill>
        <p:spPr>
          <a:xfrm>
            <a:off x="0" y="1983795"/>
            <a:ext cx="5536062" cy="4152047"/>
          </a:xfrm>
          <a:prstGeom prst="rect">
            <a:avLst/>
          </a:prstGeom>
        </p:spPr>
      </p:pic>
      <p:pic>
        <p:nvPicPr>
          <p:cNvPr id="6" name="Picture 5" descr="open-hand.jpg"/>
          <p:cNvPicPr>
            <a:picLocks noChangeAspect="1"/>
          </p:cNvPicPr>
          <p:nvPr/>
        </p:nvPicPr>
        <p:blipFill>
          <a:blip r:embed="rId4">
            <a:extLst>
              <a:ext uri="{BEBA8EAE-BF5A-486C-A8C5-ECC9F3942E4B}">
                <a14:imgProps xmlns:a14="http://schemas.microsoft.com/office/drawing/2010/main">
                  <a14:imgLayer r:embed="rId5">
                    <a14:imgEffect>
                      <a14:backgroundRemoval t="9746" b="100000" l="8095" r="100000"/>
                    </a14:imgEffect>
                  </a14:imgLayer>
                </a14:imgProps>
              </a:ext>
              <a:ext uri="{28A0092B-C50C-407E-A947-70E740481C1C}">
                <a14:useLocalDpi xmlns:a14="http://schemas.microsoft.com/office/drawing/2010/main" val="0"/>
              </a:ext>
            </a:extLst>
          </a:blip>
          <a:stretch>
            <a:fillRect/>
          </a:stretch>
        </p:blipFill>
        <p:spPr>
          <a:xfrm flipH="1">
            <a:off x="0" y="2440106"/>
            <a:ext cx="7648491" cy="4493884"/>
          </a:xfrm>
          <a:prstGeom prst="rect">
            <a:avLst/>
          </a:prstGeom>
        </p:spPr>
      </p:pic>
    </p:spTree>
    <p:extLst>
      <p:ext uri="{BB962C8B-B14F-4D97-AF65-F5344CB8AC3E}">
        <p14:creationId xmlns:p14="http://schemas.microsoft.com/office/powerpoint/2010/main" val="24734318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8" y="2555264"/>
            <a:ext cx="7745505" cy="3877815"/>
          </a:xfrm>
        </p:spPr>
        <p:txBody>
          <a:bodyPr>
            <a:normAutofit lnSpcReduction="10000"/>
          </a:bodyPr>
          <a:lstStyle/>
          <a:p>
            <a:r>
              <a:rPr lang="en-US" dirty="0"/>
              <a:t>Mat 28:18  And Jesus came and </a:t>
            </a:r>
            <a:r>
              <a:rPr lang="en-US" dirty="0" err="1"/>
              <a:t>spake</a:t>
            </a:r>
            <a:r>
              <a:rPr lang="en-US" dirty="0"/>
              <a:t> unto them, saying, All power is given unto me in heaven and in </a:t>
            </a:r>
            <a:r>
              <a:rPr lang="en-US" dirty="0" smtClean="0"/>
              <a:t>earth. Go ye </a:t>
            </a:r>
            <a:r>
              <a:rPr lang="en-US" dirty="0"/>
              <a:t>therefore, and teach all nations, baptizing them in the name of the Father, and of the Son, and of the Holy Ghost: </a:t>
            </a:r>
            <a:r>
              <a:rPr lang="en-US" dirty="0" smtClean="0"/>
              <a:t>Teaching </a:t>
            </a:r>
            <a:r>
              <a:rPr lang="en-US" dirty="0"/>
              <a:t>them to observe all things whatsoever I have commanded you: and, lo, I am with you </a:t>
            </a:r>
            <a:r>
              <a:rPr lang="en-US" dirty="0" err="1"/>
              <a:t>alway</a:t>
            </a:r>
            <a:r>
              <a:rPr lang="en-US" dirty="0"/>
              <a:t>, </a:t>
            </a:r>
            <a:r>
              <a:rPr lang="en-US" i="1" dirty="0"/>
              <a:t>even</a:t>
            </a:r>
            <a:r>
              <a:rPr lang="en-US" dirty="0"/>
              <a:t> unto the end of the world. Amen. </a:t>
            </a:r>
          </a:p>
          <a:p>
            <a:r>
              <a:rPr lang="en-US" dirty="0"/>
              <a:t>Mat 24:14  And this gospel of the kingdom shall be preached in all the world for a witness unto all nations; and then shall the end come.</a:t>
            </a:r>
          </a:p>
          <a:p>
            <a:endParaRPr lang="en-US" dirty="0"/>
          </a:p>
        </p:txBody>
      </p:sp>
      <p:sp>
        <p:nvSpPr>
          <p:cNvPr id="3" name="Title 2"/>
          <p:cNvSpPr>
            <a:spLocks noGrp="1"/>
          </p:cNvSpPr>
          <p:nvPr>
            <p:ph type="title"/>
          </p:nvPr>
        </p:nvSpPr>
        <p:spPr/>
        <p:txBody>
          <a:bodyPr/>
          <a:lstStyle/>
          <a:p>
            <a:pPr algn="l"/>
            <a:r>
              <a:rPr lang="en-US" dirty="0" smtClean="0"/>
              <a:t>No Go—No Lo</a:t>
            </a:r>
            <a:endParaRPr lang="en-US" dirty="0"/>
          </a:p>
        </p:txBody>
      </p:sp>
      <p:pic>
        <p:nvPicPr>
          <p:cNvPr id="5" name="Picture 4" descr="200235995-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07620">
            <a:off x="6323209" y="349053"/>
            <a:ext cx="2121545" cy="2121545"/>
          </a:xfrm>
          <a:prstGeom prst="rect">
            <a:avLst/>
          </a:prstGeom>
        </p:spPr>
      </p:pic>
    </p:spTree>
    <p:extLst>
      <p:ext uri="{BB962C8B-B14F-4D97-AF65-F5344CB8AC3E}">
        <p14:creationId xmlns:p14="http://schemas.microsoft.com/office/powerpoint/2010/main" val="19741535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570156"/>
            <a:ext cx="8540750" cy="1054250"/>
          </a:xfrm>
        </p:spPr>
        <p:txBody>
          <a:bodyPr/>
          <a:lstStyle/>
          <a:p>
            <a:r>
              <a:rPr lang="en-US" dirty="0" smtClean="0"/>
              <a:t>Do you see the Kingdom?</a:t>
            </a:r>
            <a:endParaRPr lang="en-US" dirty="0"/>
          </a:p>
        </p:txBody>
      </p:sp>
      <p:sp>
        <p:nvSpPr>
          <p:cNvPr id="3" name="Content Placeholder 2"/>
          <p:cNvSpPr>
            <a:spLocks noGrp="1"/>
          </p:cNvSpPr>
          <p:nvPr>
            <p:ph sz="quarter" idx="13"/>
          </p:nvPr>
        </p:nvSpPr>
        <p:spPr>
          <a:xfrm>
            <a:off x="317500" y="2240280"/>
            <a:ext cx="4172204" cy="3877056"/>
          </a:xfrm>
        </p:spPr>
        <p:txBody>
          <a:bodyPr/>
          <a:lstStyle/>
          <a:p>
            <a:r>
              <a:rPr lang="en-US" dirty="0" smtClean="0"/>
              <a:t>Jesus </a:t>
            </a:r>
            <a:r>
              <a:rPr lang="en-US" dirty="0"/>
              <a:t>answered and said unto him, Verily, verily, I say unto thee, Except a man be born again, he cannot see the kingdom of God</a:t>
            </a:r>
            <a:r>
              <a:rPr lang="en-US" sz="1800" dirty="0"/>
              <a:t>. </a:t>
            </a:r>
            <a:r>
              <a:rPr lang="en-US" sz="1800" dirty="0" smtClean="0"/>
              <a:t>(</a:t>
            </a:r>
            <a:r>
              <a:rPr lang="en-US" sz="1800" b="1" dirty="0"/>
              <a:t>John 3:3</a:t>
            </a:r>
            <a:r>
              <a:rPr lang="en-US" sz="1800" dirty="0"/>
              <a:t> </a:t>
            </a:r>
            <a:r>
              <a:rPr lang="en-US" sz="1800" dirty="0" smtClean="0"/>
              <a:t>)</a:t>
            </a:r>
            <a:endParaRPr lang="en-US" sz="1800" dirty="0"/>
          </a:p>
        </p:txBody>
      </p:sp>
      <p:sp>
        <p:nvSpPr>
          <p:cNvPr id="5" name="Content Placeholder 4"/>
          <p:cNvSpPr>
            <a:spLocks noGrp="1"/>
          </p:cNvSpPr>
          <p:nvPr>
            <p:ph sz="quarter" idx="14"/>
          </p:nvPr>
        </p:nvSpPr>
        <p:spPr>
          <a:xfrm>
            <a:off x="4645150" y="2240280"/>
            <a:ext cx="4117849" cy="3877056"/>
          </a:xfrm>
        </p:spPr>
        <p:txBody>
          <a:bodyPr/>
          <a:lstStyle/>
          <a:p>
            <a:r>
              <a:rPr lang="en-US" dirty="0"/>
              <a:t>Verily, verily, I say unto thee, Except a man be born of water and </a:t>
            </a:r>
            <a:r>
              <a:rPr lang="en-US" i="1" dirty="0"/>
              <a:t>of</a:t>
            </a:r>
            <a:r>
              <a:rPr lang="en-US" dirty="0"/>
              <a:t> the Spirit, he cannot enter into the kingdom of God</a:t>
            </a:r>
            <a:r>
              <a:rPr lang="en-US" sz="1800" dirty="0"/>
              <a:t>. </a:t>
            </a:r>
            <a:r>
              <a:rPr lang="en-US" sz="1800" dirty="0" smtClean="0"/>
              <a:t>(John 3:5)</a:t>
            </a:r>
            <a:endParaRPr lang="en-US" sz="1800" dirty="0"/>
          </a:p>
        </p:txBody>
      </p:sp>
    </p:spTree>
    <p:extLst>
      <p:ext uri="{BB962C8B-B14F-4D97-AF65-F5344CB8AC3E}">
        <p14:creationId xmlns:p14="http://schemas.microsoft.com/office/powerpoint/2010/main" val="4233142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teco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4395" y="-203746"/>
            <a:ext cx="4099605" cy="7061746"/>
          </a:xfrm>
          <a:prstGeom prst="rect">
            <a:avLst/>
          </a:prstGeom>
        </p:spPr>
      </p:pic>
      <p:pic>
        <p:nvPicPr>
          <p:cNvPr id="3" name="Picture 2" descr="800px-Acts_of_the_Apostles_Chapter_1-11_(Bible_Illustrations_by_Sweet_Me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64" y="1823931"/>
            <a:ext cx="4639503" cy="3404235"/>
          </a:xfrm>
          <a:prstGeom prst="rect">
            <a:avLst/>
          </a:prstGeom>
        </p:spPr>
      </p:pic>
      <p:pic>
        <p:nvPicPr>
          <p:cNvPr id="5" name="Picture 4" descr="pentacos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48000"/>
            <a:ext cx="3487299" cy="3914987"/>
          </a:xfrm>
          <a:prstGeom prst="rect">
            <a:avLst/>
          </a:prstGeom>
        </p:spPr>
      </p:pic>
      <p:sp>
        <p:nvSpPr>
          <p:cNvPr id="2" name="Title 1"/>
          <p:cNvSpPr>
            <a:spLocks noGrp="1"/>
          </p:cNvSpPr>
          <p:nvPr>
            <p:ph type="title"/>
          </p:nvPr>
        </p:nvSpPr>
        <p:spPr>
          <a:xfrm>
            <a:off x="149315" y="445198"/>
            <a:ext cx="4645510" cy="1054250"/>
          </a:xfrm>
        </p:spPr>
        <p:txBody>
          <a:bodyPr/>
          <a:lstStyle/>
          <a:p>
            <a:pPr algn="l"/>
            <a:r>
              <a:rPr lang="en-US" dirty="0" smtClean="0"/>
              <a:t>Why Acts makes sense!</a:t>
            </a:r>
            <a:endParaRPr lang="en-US" dirty="0"/>
          </a:p>
        </p:txBody>
      </p:sp>
    </p:spTree>
    <p:extLst>
      <p:ext uri="{BB962C8B-B14F-4D97-AF65-F5344CB8AC3E}">
        <p14:creationId xmlns:p14="http://schemas.microsoft.com/office/powerpoint/2010/main" val="26437392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4084" y="127000"/>
            <a:ext cx="6455833" cy="6863417"/>
          </a:xfrm>
          <a:prstGeom prst="rect">
            <a:avLst/>
          </a:prstGeom>
          <a:noFill/>
        </p:spPr>
        <p:txBody>
          <a:bodyPr wrap="square" rtlCol="0">
            <a:spAutoFit/>
          </a:bodyPr>
          <a:lstStyle/>
          <a:p>
            <a:pPr algn="ctr"/>
            <a:r>
              <a:rPr lang="en-US" sz="8800" dirty="0" smtClean="0"/>
              <a:t>What if Jesus really meant every word He said?</a:t>
            </a:r>
            <a:endParaRPr lang="en-US" sz="8800" dirty="0"/>
          </a:p>
        </p:txBody>
      </p:sp>
    </p:spTree>
    <p:extLst>
      <p:ext uri="{BB962C8B-B14F-4D97-AF65-F5344CB8AC3E}">
        <p14:creationId xmlns:p14="http://schemas.microsoft.com/office/powerpoint/2010/main" val="2731343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49657"/>
                                  </p:iterate>
                                  <p:childTnLst>
                                    <p:set>
                                      <p:cBhvr>
                                        <p:cTn id="6" dur="1" fill="hold">
                                          <p:stCondLst>
                                            <p:cond delay="0"/>
                                          </p:stCondLst>
                                        </p:cTn>
                                        <p:tgtEl>
                                          <p:spTgt spid="2">
                                            <p:txEl>
                                              <p:pRg st="0" end="0"/>
                                            </p:txEl>
                                          </p:spTgt>
                                        </p:tgtEl>
                                        <p:attrNameLst>
                                          <p:attrName>style.visibility</p:attrName>
                                        </p:attrNameLst>
                                      </p:cBhvr>
                                      <p:to>
                                        <p:strVal val="visible"/>
                                      </p:to>
                                    </p:set>
                                    <p:set>
                                      <p:cBhvr>
                                        <p:cTn id="7" dur="50" fill="hold">
                                          <p:stCondLst>
                                            <p:cond delay="0"/>
                                          </p:stCondLst>
                                        </p:cTn>
                                        <p:tgtEl>
                                          <p:spTgt spid="2">
                                            <p:txEl>
                                              <p:pRg st="0" end="0"/>
                                            </p:txEl>
                                          </p:spTgt>
                                        </p:tgtEl>
                                        <p:attrNameLst>
                                          <p:attrName>style.rotation</p:attrName>
                                        </p:attrNameLst>
                                      </p:cBhvr>
                                      <p:to>
                                        <p:strVal val="-45.0"/>
                                      </p:to>
                                    </p:set>
                                    <p:anim calcmode="lin" valueType="num">
                                      <p:cBhvr>
                                        <p:cTn id="8" dur="50" fill="hold">
                                          <p:stCondLst>
                                            <p:cond delay="50"/>
                                          </p:stCondLst>
                                        </p:cTn>
                                        <p:tgtEl>
                                          <p:spTgt spid="2">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50" fill="hold">
                                          <p:stCondLst>
                                            <p:cond delay="0"/>
                                          </p:stCondLst>
                                        </p:cTn>
                                        <p:tgtEl>
                                          <p:spTgt spid="2">
                                            <p:txEl>
                                              <p:pRg st="0" end="0"/>
                                            </p:txEl>
                                          </p:spTgt>
                                        </p:tgtEl>
                                        <p:attrNameLst>
                                          <p:attrName>ppt_y</p:attrName>
                                        </p:attrNameLst>
                                      </p:cBhvr>
                                      <p:tavLst>
                                        <p:tav tm="0">
                                          <p:val>
                                            <p:strVal val="#ppt_y-1"/>
                                          </p:val>
                                        </p:tav>
                                        <p:tav tm="100000">
                                          <p:val>
                                            <p:strVal val="#ppt_y-(0.354*#ppt_w-0.172*#ppt_h)"/>
                                          </p:val>
                                        </p:tav>
                                      </p:tavLst>
                                    </p:anim>
                                    <p:anim calcmode="lin" valueType="num">
                                      <p:cBhvr>
                                        <p:cTn id="10" dur="2" decel="50000" autoRev="1" fill="hold">
                                          <p:stCondLst>
                                            <p:cond delay="50"/>
                                          </p:stCondLst>
                                        </p:cTn>
                                        <p:tgtEl>
                                          <p:spTgt spid="2">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 fill="hold">
                                          <p:stCondLst>
                                            <p:cond delay="109"/>
                                          </p:stCondLst>
                                        </p:cTn>
                                        <p:tgtEl>
                                          <p:spTgt spid="2">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250" y="214942"/>
            <a:ext cx="9048750" cy="858594"/>
          </a:xfrm>
        </p:spPr>
        <p:txBody>
          <a:bodyPr/>
          <a:lstStyle/>
          <a:p>
            <a:r>
              <a:rPr lang="en-US" dirty="0" smtClean="0"/>
              <a:t>You talk too much about kingdom and money?</a:t>
            </a:r>
            <a:endParaRPr lang="en-US" dirty="0"/>
          </a:p>
        </p:txBody>
      </p:sp>
      <p:pic>
        <p:nvPicPr>
          <p:cNvPr id="7" name="Content Placeholder 3" descr="kindgdom.jpg"/>
          <p:cNvPicPr>
            <a:picLocks noGrp="1" noChangeAspect="1"/>
          </p:cNvPicPr>
          <p:nvPr>
            <p:ph idx="1"/>
          </p:nvPr>
        </p:nvPicPr>
        <p:blipFill>
          <a:blip r:embed="rId2">
            <a:extLst>
              <a:ext uri="{28A0092B-C50C-407E-A947-70E740481C1C}">
                <a14:useLocalDpi xmlns:a14="http://schemas.microsoft.com/office/drawing/2010/main" val="0"/>
              </a:ext>
            </a:extLst>
          </a:blip>
          <a:srcRect t="4440" b="4440"/>
          <a:stretch>
            <a:fillRect/>
          </a:stretch>
        </p:blipFill>
        <p:spPr>
          <a:prstGeom prst="rect">
            <a:avLst/>
          </a:prstGeom>
        </p:spPr>
      </p:pic>
    </p:spTree>
    <p:extLst>
      <p:ext uri="{BB962C8B-B14F-4D97-AF65-F5344CB8AC3E}">
        <p14:creationId xmlns:p14="http://schemas.microsoft.com/office/powerpoint/2010/main" val="6203009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Is poverty a blessing?</a:t>
            </a:r>
          </a:p>
          <a:p>
            <a:endParaRPr lang="en-US" dirty="0"/>
          </a:p>
          <a:p>
            <a:r>
              <a:rPr lang="en-US" dirty="0" smtClean="0"/>
              <a:t>Godly principles do work. The problem is not that God blesses us materially or through godly principles…the problem is accumulation. </a:t>
            </a:r>
          </a:p>
          <a:p>
            <a:endParaRPr lang="en-US" dirty="0"/>
          </a:p>
          <a:p>
            <a:r>
              <a:rPr lang="en-US" dirty="0" smtClean="0"/>
              <a:t>The society that Jesus is describing has rich people coming in saying, “ouch” and the poor people coming in saying, “Yeah!”</a:t>
            </a:r>
            <a:endParaRPr lang="en-US" dirty="0"/>
          </a:p>
        </p:txBody>
      </p:sp>
      <p:sp>
        <p:nvSpPr>
          <p:cNvPr id="3" name="Title 2"/>
          <p:cNvSpPr>
            <a:spLocks noGrp="1"/>
          </p:cNvSpPr>
          <p:nvPr>
            <p:ph type="title"/>
          </p:nvPr>
        </p:nvSpPr>
        <p:spPr/>
        <p:txBody>
          <a:bodyPr/>
          <a:lstStyle/>
          <a:p>
            <a:r>
              <a:rPr lang="en-US" dirty="0" smtClean="0"/>
              <a:t>Misguided simplicity?</a:t>
            </a:r>
            <a:endParaRPr lang="en-US" dirty="0"/>
          </a:p>
        </p:txBody>
      </p:sp>
    </p:spTree>
    <p:extLst>
      <p:ext uri="{BB962C8B-B14F-4D97-AF65-F5344CB8AC3E}">
        <p14:creationId xmlns:p14="http://schemas.microsoft.com/office/powerpoint/2010/main" val="42699171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Mar 10:28  Then Peter began to say unto him, Lo, we have left all, and have followed </a:t>
            </a:r>
            <a:r>
              <a:rPr lang="en-US" dirty="0" smtClean="0"/>
              <a:t>thee. And </a:t>
            </a:r>
            <a:r>
              <a:rPr lang="en-US" dirty="0"/>
              <a:t>Jesus answered and said, Verily I say unto you, There is no man that hath left house, or brethren, or sisters, or father, or mother, or wife, or children, or lands, for my sake, and the gospel's, </a:t>
            </a:r>
            <a:r>
              <a:rPr lang="en-US" dirty="0" smtClean="0"/>
              <a:t>But </a:t>
            </a:r>
            <a:r>
              <a:rPr lang="en-US" dirty="0"/>
              <a:t>he shall receive an hundredfold now in this time, houses, and brethren, and sisters, and mothers, and children, and lands, with persecutions; and in the world to come eternal life. </a:t>
            </a:r>
          </a:p>
          <a:p>
            <a:endParaRPr lang="en-US" dirty="0"/>
          </a:p>
        </p:txBody>
      </p:sp>
      <p:sp>
        <p:nvSpPr>
          <p:cNvPr id="3" name="Title 2"/>
          <p:cNvSpPr>
            <a:spLocks noGrp="1"/>
          </p:cNvSpPr>
          <p:nvPr>
            <p:ph type="title"/>
          </p:nvPr>
        </p:nvSpPr>
        <p:spPr/>
        <p:txBody>
          <a:bodyPr/>
          <a:lstStyle/>
          <a:p>
            <a:r>
              <a:rPr lang="en-US" dirty="0" smtClean="0"/>
              <a:t>Abundance with a +</a:t>
            </a:r>
            <a:endParaRPr lang="en-US" dirty="0"/>
          </a:p>
        </p:txBody>
      </p:sp>
    </p:spTree>
    <p:extLst>
      <p:ext uri="{BB962C8B-B14F-4D97-AF65-F5344CB8AC3E}">
        <p14:creationId xmlns:p14="http://schemas.microsoft.com/office/powerpoint/2010/main" val="5361375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207299"/>
            <a:ext cx="7756263" cy="1054250"/>
          </a:xfrm>
        </p:spPr>
        <p:txBody>
          <a:bodyPr/>
          <a:lstStyle/>
          <a:p>
            <a:r>
              <a:rPr lang="en-US" dirty="0"/>
              <a:t>A</a:t>
            </a:r>
            <a:r>
              <a:rPr lang="en-US" dirty="0" smtClean="0"/>
              <a:t> </a:t>
            </a:r>
            <a:r>
              <a:rPr lang="en-US" dirty="0"/>
              <a:t>new household of </a:t>
            </a:r>
            <a:r>
              <a:rPr lang="en-US" dirty="0" smtClean="0"/>
              <a:t>abundance! </a:t>
            </a:r>
            <a:endParaRPr lang="en-US" dirty="0"/>
          </a:p>
        </p:txBody>
      </p:sp>
      <p:sp>
        <p:nvSpPr>
          <p:cNvPr id="3" name="Text Placeholder 2"/>
          <p:cNvSpPr>
            <a:spLocks noGrp="1"/>
          </p:cNvSpPr>
          <p:nvPr>
            <p:ph type="body" idx="1"/>
          </p:nvPr>
        </p:nvSpPr>
        <p:spPr/>
        <p:txBody>
          <a:bodyPr/>
          <a:lstStyle/>
          <a:p>
            <a:r>
              <a:rPr lang="en-US" dirty="0" smtClean="0"/>
              <a:t>Give up</a:t>
            </a:r>
            <a:endParaRPr lang="en-US" dirty="0"/>
          </a:p>
        </p:txBody>
      </p:sp>
      <p:sp>
        <p:nvSpPr>
          <p:cNvPr id="4" name="Content Placeholder 3"/>
          <p:cNvSpPr>
            <a:spLocks noGrp="1"/>
          </p:cNvSpPr>
          <p:nvPr>
            <p:ph sz="half" idx="2"/>
          </p:nvPr>
        </p:nvSpPr>
        <p:spPr>
          <a:xfrm>
            <a:off x="688488" y="2947595"/>
            <a:ext cx="3803904" cy="3644310"/>
          </a:xfrm>
        </p:spPr>
        <p:txBody>
          <a:bodyPr>
            <a:normAutofit/>
          </a:bodyPr>
          <a:lstStyle/>
          <a:p>
            <a:r>
              <a:rPr lang="en-US" dirty="0" smtClean="0"/>
              <a:t>Homes</a:t>
            </a:r>
          </a:p>
          <a:p>
            <a:r>
              <a:rPr lang="en-US" dirty="0" smtClean="0"/>
              <a:t>Brothers</a:t>
            </a:r>
          </a:p>
          <a:p>
            <a:r>
              <a:rPr lang="en-US" dirty="0" smtClean="0"/>
              <a:t>Sisters</a:t>
            </a:r>
          </a:p>
          <a:p>
            <a:r>
              <a:rPr lang="en-US" dirty="0" smtClean="0"/>
              <a:t>Fathers </a:t>
            </a:r>
          </a:p>
          <a:p>
            <a:r>
              <a:rPr lang="en-US" dirty="0" smtClean="0"/>
              <a:t>Mothers</a:t>
            </a:r>
          </a:p>
          <a:p>
            <a:r>
              <a:rPr lang="en-US" dirty="0" smtClean="0"/>
              <a:t>Wife </a:t>
            </a:r>
          </a:p>
          <a:p>
            <a:r>
              <a:rPr lang="en-US" dirty="0" smtClean="0"/>
              <a:t>Children </a:t>
            </a:r>
          </a:p>
          <a:p>
            <a:r>
              <a:rPr lang="en-US" dirty="0" smtClean="0"/>
              <a:t>Lands</a:t>
            </a:r>
          </a:p>
          <a:p>
            <a:endParaRPr lang="en-US" dirty="0" smtClean="0"/>
          </a:p>
          <a:p>
            <a:endParaRPr lang="en-US" dirty="0"/>
          </a:p>
        </p:txBody>
      </p:sp>
      <p:sp>
        <p:nvSpPr>
          <p:cNvPr id="5" name="Text Placeholder 4"/>
          <p:cNvSpPr>
            <a:spLocks noGrp="1"/>
          </p:cNvSpPr>
          <p:nvPr>
            <p:ph type="body" sz="quarter" idx="3"/>
          </p:nvPr>
        </p:nvSpPr>
        <p:spPr/>
        <p:txBody>
          <a:bodyPr/>
          <a:lstStyle/>
          <a:p>
            <a:r>
              <a:rPr lang="en-US" dirty="0" smtClean="0"/>
              <a:t>Gain 100X!!!</a:t>
            </a:r>
            <a:endParaRPr lang="en-US" dirty="0"/>
          </a:p>
        </p:txBody>
      </p:sp>
      <p:sp>
        <p:nvSpPr>
          <p:cNvPr id="6" name="Content Placeholder 5"/>
          <p:cNvSpPr>
            <a:spLocks noGrp="1"/>
          </p:cNvSpPr>
          <p:nvPr>
            <p:ph sz="quarter" idx="4"/>
          </p:nvPr>
        </p:nvSpPr>
        <p:spPr>
          <a:xfrm>
            <a:off x="4492392" y="2888006"/>
            <a:ext cx="3799728" cy="3816870"/>
          </a:xfrm>
        </p:spPr>
        <p:txBody>
          <a:bodyPr>
            <a:normAutofit lnSpcReduction="10000"/>
          </a:bodyPr>
          <a:lstStyle/>
          <a:p>
            <a:r>
              <a:rPr lang="en-US" dirty="0" smtClean="0"/>
              <a:t>Homes</a:t>
            </a:r>
          </a:p>
          <a:p>
            <a:r>
              <a:rPr lang="en-US" dirty="0" smtClean="0"/>
              <a:t>Brothers</a:t>
            </a:r>
          </a:p>
          <a:p>
            <a:r>
              <a:rPr lang="en-US" dirty="0" smtClean="0"/>
              <a:t>Sisters</a:t>
            </a:r>
          </a:p>
          <a:p>
            <a:r>
              <a:rPr lang="en-US" dirty="0" smtClean="0"/>
              <a:t>.</a:t>
            </a:r>
          </a:p>
          <a:p>
            <a:r>
              <a:rPr lang="en-US" dirty="0" smtClean="0"/>
              <a:t>Mothers</a:t>
            </a:r>
          </a:p>
          <a:p>
            <a:r>
              <a:rPr lang="en-US" dirty="0" smtClean="0"/>
              <a:t>.</a:t>
            </a:r>
          </a:p>
          <a:p>
            <a:r>
              <a:rPr lang="en-US" dirty="0" smtClean="0"/>
              <a:t>Children</a:t>
            </a:r>
          </a:p>
          <a:p>
            <a:r>
              <a:rPr lang="en-US" dirty="0" smtClean="0"/>
              <a:t>Lands</a:t>
            </a:r>
          </a:p>
          <a:p>
            <a:r>
              <a:rPr lang="en-US" dirty="0" smtClean="0"/>
              <a:t>Persecution</a:t>
            </a:r>
            <a:endParaRPr lang="en-US" dirty="0"/>
          </a:p>
        </p:txBody>
      </p:sp>
    </p:spTree>
    <p:extLst>
      <p:ext uri="{BB962C8B-B14F-4D97-AF65-F5344CB8AC3E}">
        <p14:creationId xmlns:p14="http://schemas.microsoft.com/office/powerpoint/2010/main" val="24153721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3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3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3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3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3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3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3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4">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anim calcmode="lin" valueType="num">
                                      <p:cBhvr additive="base">
                                        <p:cTn id="7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
                                            <p:txEl>
                                              <p:pRg st="7" end="7"/>
                                            </p:txEl>
                                          </p:spTgt>
                                        </p:tgtEl>
                                        <p:attrNameLst>
                                          <p:attrName>style.visibility</p:attrName>
                                        </p:attrNameLst>
                                      </p:cBhvr>
                                      <p:to>
                                        <p:strVal val="visible"/>
                                      </p:to>
                                    </p:set>
                                    <p:anim calcmode="lin" valueType="num">
                                      <p:cBhvr additive="base">
                                        <p:cTn id="8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6">
                                            <p:txEl>
                                              <p:pRg st="7" end="7"/>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
                                            <p:txEl>
                                              <p:pRg st="8" end="8"/>
                                            </p:txEl>
                                          </p:spTgt>
                                        </p:tgtEl>
                                        <p:attrNameLst>
                                          <p:attrName>style.visibility</p:attrName>
                                        </p:attrNameLst>
                                      </p:cBhvr>
                                      <p:to>
                                        <p:strVal val="visible"/>
                                      </p:to>
                                    </p:set>
                                    <p:anim calcmode="lin" valueType="num">
                                      <p:cBhvr additive="base">
                                        <p:cTn id="8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Herrnhut</a:t>
            </a:r>
            <a:r>
              <a:rPr lang="en-US" dirty="0" smtClean="0"/>
              <a:t> pictures</a:t>
            </a:r>
            <a:endParaRPr lang="en-US" dirty="0"/>
          </a:p>
        </p:txBody>
      </p:sp>
      <p:sp>
        <p:nvSpPr>
          <p:cNvPr id="3" name="Title 2"/>
          <p:cNvSpPr>
            <a:spLocks noGrp="1"/>
          </p:cNvSpPr>
          <p:nvPr>
            <p:ph type="title"/>
          </p:nvPr>
        </p:nvSpPr>
        <p:spPr/>
        <p:txBody>
          <a:bodyPr/>
          <a:lstStyle/>
          <a:p>
            <a:r>
              <a:rPr lang="en-US" dirty="0" smtClean="0"/>
              <a:t>Focus on the mission not on the form.</a:t>
            </a:r>
            <a:endParaRPr lang="en-US" dirty="0"/>
          </a:p>
        </p:txBody>
      </p:sp>
      <p:pic>
        <p:nvPicPr>
          <p:cNvPr id="4" name="Picture 3" descr="P1 bethlehem 17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425"/>
            <a:ext cx="9144000" cy="6080985"/>
          </a:xfrm>
          <a:prstGeom prst="rect">
            <a:avLst/>
          </a:prstGeom>
        </p:spPr>
      </p:pic>
    </p:spTree>
    <p:extLst>
      <p:ext uri="{BB962C8B-B14F-4D97-AF65-F5344CB8AC3E}">
        <p14:creationId xmlns:p14="http://schemas.microsoft.com/office/powerpoint/2010/main" val="1235290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090" y="472554"/>
            <a:ext cx="4116667" cy="6019071"/>
          </a:xfrm>
        </p:spPr>
        <p:txBody>
          <a:bodyPr>
            <a:normAutofit/>
          </a:bodyPr>
          <a:lstStyle/>
          <a:p>
            <a:r>
              <a:rPr lang="en-US" dirty="0"/>
              <a:t>According as his divine power hath given unto us all things that pertain unto life and godliness, through the knowledge of him that hath called us to glory and </a:t>
            </a:r>
            <a:r>
              <a:rPr lang="en-US" dirty="0" smtClean="0"/>
              <a:t>virtue: Whereby </a:t>
            </a:r>
            <a:r>
              <a:rPr lang="en-US" dirty="0"/>
              <a:t>are given unto </a:t>
            </a:r>
            <a:r>
              <a:rPr lang="en-US" dirty="0" smtClean="0"/>
              <a:t>us exceeding </a:t>
            </a:r>
            <a:r>
              <a:rPr lang="en-US" dirty="0"/>
              <a:t>great and precious promises</a:t>
            </a:r>
            <a:r>
              <a:rPr lang="en-US" u="sng" dirty="0"/>
              <a:t>: that by these ye might be partakers of the divine nature</a:t>
            </a:r>
            <a:r>
              <a:rPr lang="en-US" dirty="0"/>
              <a:t>, having escaped the corruption that is in the world through lust. (2 Peter 1:3-4)</a:t>
            </a:r>
          </a:p>
        </p:txBody>
      </p:sp>
      <p:pic>
        <p:nvPicPr>
          <p:cNvPr id="5" name="Picture 4" descr="jesus-knocking-the-door.jpg"/>
          <p:cNvPicPr>
            <a:picLocks noChangeAspect="1"/>
          </p:cNvPicPr>
          <p:nvPr/>
        </p:nvPicPr>
        <p:blipFill rotWithShape="1">
          <a:blip r:embed="rId2">
            <a:extLst>
              <a:ext uri="{28A0092B-C50C-407E-A947-70E740481C1C}">
                <a14:useLocalDpi xmlns:a14="http://schemas.microsoft.com/office/drawing/2010/main" val="0"/>
              </a:ext>
            </a:extLst>
          </a:blip>
          <a:srcRect l="44444" r="6135"/>
          <a:stretch/>
        </p:blipFill>
        <p:spPr>
          <a:xfrm>
            <a:off x="5126321" y="0"/>
            <a:ext cx="4519083" cy="6858000"/>
          </a:xfrm>
          <a:prstGeom prst="rect">
            <a:avLst/>
          </a:prstGeom>
        </p:spPr>
      </p:pic>
    </p:spTree>
    <p:extLst>
      <p:ext uri="{BB962C8B-B14F-4D97-AF65-F5344CB8AC3E}">
        <p14:creationId xmlns:p14="http://schemas.microsoft.com/office/powerpoint/2010/main" val="229292392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rnhut pasc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77048" cy="7254652"/>
          </a:xfrm>
          <a:prstGeom prst="rect">
            <a:avLst/>
          </a:prstGeom>
        </p:spPr>
      </p:pic>
    </p:spTree>
    <p:extLst>
      <p:ext uri="{BB962C8B-B14F-4D97-AF65-F5344CB8AC3E}">
        <p14:creationId xmlns:p14="http://schemas.microsoft.com/office/powerpoint/2010/main" val="20479366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 sisters-house-bethleh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833" y="0"/>
            <a:ext cx="5143500" cy="6858000"/>
          </a:xfrm>
          <a:prstGeom prst="rect">
            <a:avLst/>
          </a:prstGeom>
        </p:spPr>
      </p:pic>
    </p:spTree>
    <p:extLst>
      <p:ext uri="{BB962C8B-B14F-4D97-AF65-F5344CB8AC3E}">
        <p14:creationId xmlns:p14="http://schemas.microsoft.com/office/powerpoint/2010/main" val="8684870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ravian indian mission community.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371" y="222250"/>
            <a:ext cx="6845409" cy="5207000"/>
          </a:xfrm>
          <a:prstGeom prst="rect">
            <a:avLst/>
          </a:prstGeom>
        </p:spPr>
      </p:pic>
    </p:spTree>
    <p:extLst>
      <p:ext uri="{BB962C8B-B14F-4D97-AF65-F5344CB8AC3E}">
        <p14:creationId xmlns:p14="http://schemas.microsoft.com/office/powerpoint/2010/main" val="7331169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9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4231749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8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1"/>
            <a:ext cx="10541000" cy="7027333"/>
          </a:xfrm>
          <a:prstGeom prst="rect">
            <a:avLst/>
          </a:prstGeom>
        </p:spPr>
      </p:pic>
    </p:spTree>
    <p:extLst>
      <p:ext uri="{BB962C8B-B14F-4D97-AF65-F5344CB8AC3E}">
        <p14:creationId xmlns:p14="http://schemas.microsoft.com/office/powerpoint/2010/main" val="39031484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8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3014635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67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25" y="-95249"/>
            <a:ext cx="10620375" cy="7080250"/>
          </a:xfrm>
          <a:prstGeom prst="rect">
            <a:avLst/>
          </a:prstGeom>
        </p:spPr>
      </p:pic>
    </p:spTree>
    <p:extLst>
      <p:ext uri="{BB962C8B-B14F-4D97-AF65-F5344CB8AC3E}">
        <p14:creationId xmlns:p14="http://schemas.microsoft.com/office/powerpoint/2010/main" val="2349181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387650-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477" y="793315"/>
            <a:ext cx="2206605" cy="5938514"/>
          </a:xfrm>
          <a:prstGeom prst="rect">
            <a:avLst/>
          </a:prstGeom>
        </p:spPr>
      </p:pic>
      <p:sp>
        <p:nvSpPr>
          <p:cNvPr id="3" name="Cloud Callout 2"/>
          <p:cNvSpPr/>
          <p:nvPr/>
        </p:nvSpPr>
        <p:spPr>
          <a:xfrm>
            <a:off x="3492500" y="603250"/>
            <a:ext cx="5376333" cy="225425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once asked God why there were so many lost, starving and impoverished people in the world.</a:t>
            </a:r>
            <a:endParaRPr lang="en-US" dirty="0"/>
          </a:p>
        </p:txBody>
      </p:sp>
      <p:sp>
        <p:nvSpPr>
          <p:cNvPr id="4" name="Cloud Callout 3"/>
          <p:cNvSpPr/>
          <p:nvPr/>
        </p:nvSpPr>
        <p:spPr>
          <a:xfrm>
            <a:off x="3492500" y="692151"/>
            <a:ext cx="5376333" cy="225425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But then He asked me the same question.</a:t>
            </a:r>
            <a:endParaRPr lang="en-US" dirty="0"/>
          </a:p>
        </p:txBody>
      </p:sp>
      <p:sp>
        <p:nvSpPr>
          <p:cNvPr id="5" name="TextBox 4"/>
          <p:cNvSpPr txBox="1"/>
          <p:nvPr/>
        </p:nvSpPr>
        <p:spPr>
          <a:xfrm>
            <a:off x="2307167" y="2233084"/>
            <a:ext cx="899583" cy="923330"/>
          </a:xfrm>
          <a:prstGeom prst="rect">
            <a:avLst/>
          </a:prstGeom>
          <a:noFill/>
        </p:spPr>
        <p:txBody>
          <a:bodyPr wrap="square" rtlCol="0">
            <a:spAutoFit/>
          </a:bodyPr>
          <a:lstStyle/>
          <a:p>
            <a:r>
              <a:rPr lang="en-US" sz="5400" dirty="0" smtClean="0"/>
              <a:t>?</a:t>
            </a:r>
            <a:endParaRPr lang="en-US" sz="5400" dirty="0"/>
          </a:p>
        </p:txBody>
      </p:sp>
    </p:spTree>
    <p:extLst>
      <p:ext uri="{BB962C8B-B14F-4D97-AF65-F5344CB8AC3E}">
        <p14:creationId xmlns:p14="http://schemas.microsoft.com/office/powerpoint/2010/main" val="38650117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0-ppt_w/2"/>
                                          </p:val>
                                        </p:tav>
                                      </p:tavLst>
                                    </p:anim>
                                    <p:anim calcmode="lin" valueType="num">
                                      <p:cBhvr additive="base">
                                        <p:cTn id="13" dur="500"/>
                                        <p:tgtEl>
                                          <p:spTgt spid="3"/>
                                        </p:tgtEl>
                                        <p:attrNameLst>
                                          <p:attrName>ppt_y</p:attrName>
                                        </p:attrNameLst>
                                      </p:cBhvr>
                                      <p:tavLst>
                                        <p:tav tm="0">
                                          <p:val>
                                            <p:strVal val="ppt_y"/>
                                          </p:val>
                                        </p:tav>
                                        <p:tav tm="100000">
                                          <p:val>
                                            <p:strVal val="ppt_y"/>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   The Kingdom: A </a:t>
            </a:r>
            <a:r>
              <a:rPr lang="en-US" sz="2800" dirty="0"/>
              <a:t>place where God would manifest </a:t>
            </a:r>
            <a:r>
              <a:rPr lang="en-US" sz="2800" dirty="0" smtClean="0"/>
              <a:t>his saving </a:t>
            </a:r>
            <a:r>
              <a:rPr lang="en-US" sz="2800" dirty="0"/>
              <a:t>power in real lives.</a:t>
            </a:r>
            <a:br>
              <a:rPr lang="en-US" sz="2800" dirty="0"/>
            </a:br>
            <a:endParaRPr lang="en-US" sz="2800" dirty="0"/>
          </a:p>
        </p:txBody>
      </p:sp>
      <p:sp>
        <p:nvSpPr>
          <p:cNvPr id="3" name="Content Placeholder 2"/>
          <p:cNvSpPr>
            <a:spLocks noGrp="1"/>
          </p:cNvSpPr>
          <p:nvPr>
            <p:ph sz="quarter" idx="13"/>
          </p:nvPr>
        </p:nvSpPr>
        <p:spPr>
          <a:xfrm>
            <a:off x="685800" y="2240279"/>
            <a:ext cx="2669117" cy="4469553"/>
          </a:xfrm>
        </p:spPr>
        <p:txBody>
          <a:bodyPr/>
          <a:lstStyle/>
          <a:p>
            <a:pPr marL="0" indent="0">
              <a:buNone/>
            </a:pPr>
            <a:r>
              <a:rPr lang="en-US" dirty="0"/>
              <a:t>“And having spoiled principalities and powers, he made a </a:t>
            </a:r>
            <a:r>
              <a:rPr lang="en-US" dirty="0" err="1"/>
              <a:t>shew</a:t>
            </a:r>
            <a:r>
              <a:rPr lang="en-US" dirty="0"/>
              <a:t> of them openly, triumphing over them in it. (Col 2:15)”</a:t>
            </a:r>
          </a:p>
          <a:p>
            <a:pPr marL="0" indent="0">
              <a:buNone/>
            </a:pPr>
            <a:endParaRPr lang="en-US" dirty="0"/>
          </a:p>
        </p:txBody>
      </p:sp>
      <p:sp>
        <p:nvSpPr>
          <p:cNvPr id="4" name="Content Placeholder 3"/>
          <p:cNvSpPr>
            <a:spLocks noGrp="1"/>
          </p:cNvSpPr>
          <p:nvPr>
            <p:ph sz="quarter" idx="14"/>
          </p:nvPr>
        </p:nvSpPr>
        <p:spPr>
          <a:xfrm>
            <a:off x="3746500" y="2240280"/>
            <a:ext cx="4702555" cy="3877056"/>
          </a:xfrm>
        </p:spPr>
        <p:txBody>
          <a:bodyPr>
            <a:normAutofit lnSpcReduction="10000"/>
          </a:bodyPr>
          <a:lstStyle/>
          <a:p>
            <a:pPr marL="0" indent="0">
              <a:buNone/>
            </a:pPr>
            <a:r>
              <a:rPr lang="en-US" dirty="0"/>
              <a:t>“Far above all principality, and power, and might, and dominion, and every name that is named, not only in this world, but also in that which is to come: And hath put all things under his feet, and gave him to be the head over all things to the church, Which is his body, the </a:t>
            </a:r>
            <a:r>
              <a:rPr lang="en-US" dirty="0" err="1"/>
              <a:t>fulness</a:t>
            </a:r>
            <a:r>
              <a:rPr lang="en-US" dirty="0"/>
              <a:t> of him that </a:t>
            </a:r>
            <a:r>
              <a:rPr lang="en-US" dirty="0" err="1"/>
              <a:t>filleth</a:t>
            </a:r>
            <a:r>
              <a:rPr lang="en-US" dirty="0"/>
              <a:t> all in all. (</a:t>
            </a:r>
            <a:r>
              <a:rPr lang="en-US" dirty="0" err="1"/>
              <a:t>Eph</a:t>
            </a:r>
            <a:r>
              <a:rPr lang="en-US" dirty="0"/>
              <a:t> 1:21-23)”</a:t>
            </a:r>
          </a:p>
          <a:p>
            <a:pPr marL="0" indent="0">
              <a:buNone/>
            </a:pPr>
            <a:endParaRPr lang="en-US" dirty="0"/>
          </a:p>
        </p:txBody>
      </p:sp>
    </p:spTree>
    <p:extLst>
      <p:ext uri="{BB962C8B-B14F-4D97-AF65-F5344CB8AC3E}">
        <p14:creationId xmlns:p14="http://schemas.microsoft.com/office/powerpoint/2010/main" val="3514374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4000" dirty="0" smtClean="0"/>
              <a:t>Roger </a:t>
            </a:r>
            <a:r>
              <a:rPr lang="en-US" sz="4000" dirty="0" err="1" smtClean="0"/>
              <a:t>Hertzler</a:t>
            </a:r>
            <a:endParaRPr lang="en-US" sz="4000" dirty="0" smtClean="0"/>
          </a:p>
          <a:p>
            <a:r>
              <a:rPr lang="en-US" sz="4000" dirty="0" smtClean="0"/>
              <a:t>We can end up not investing in either kingdom.</a:t>
            </a:r>
            <a:endParaRPr lang="en-US" sz="4000" dirty="0"/>
          </a:p>
        </p:txBody>
      </p:sp>
      <p:sp>
        <p:nvSpPr>
          <p:cNvPr id="3" name="Title 2"/>
          <p:cNvSpPr>
            <a:spLocks noGrp="1"/>
          </p:cNvSpPr>
          <p:nvPr>
            <p:ph type="title"/>
          </p:nvPr>
        </p:nvSpPr>
        <p:spPr/>
        <p:txBody>
          <a:bodyPr/>
          <a:lstStyle/>
          <a:p>
            <a:r>
              <a:rPr lang="en-US" dirty="0" smtClean="0"/>
              <a:t>Heavenly stock exchange</a:t>
            </a:r>
            <a:endParaRPr lang="en-US" dirty="0"/>
          </a:p>
        </p:txBody>
      </p:sp>
    </p:spTree>
    <p:extLst>
      <p:ext uri="{BB962C8B-B14F-4D97-AF65-F5344CB8AC3E}">
        <p14:creationId xmlns:p14="http://schemas.microsoft.com/office/powerpoint/2010/main" val="4195641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204" y="303954"/>
            <a:ext cx="2976428" cy="764382"/>
          </a:xfrm>
        </p:spPr>
        <p:txBody>
          <a:bodyPr/>
          <a:lstStyle/>
          <a:p>
            <a:r>
              <a:rPr lang="en-US" dirty="0" smtClean="0"/>
              <a:t>Two Kingdoms</a:t>
            </a:r>
            <a:endParaRPr lang="en-US" dirty="0"/>
          </a:p>
        </p:txBody>
      </p:sp>
      <p:sp>
        <p:nvSpPr>
          <p:cNvPr id="4" name="Text Placeholder 3"/>
          <p:cNvSpPr>
            <a:spLocks noGrp="1"/>
          </p:cNvSpPr>
          <p:nvPr>
            <p:ph type="body" sz="half" idx="2"/>
          </p:nvPr>
        </p:nvSpPr>
        <p:spPr>
          <a:xfrm>
            <a:off x="5719443" y="1487211"/>
            <a:ext cx="2954719" cy="4947455"/>
          </a:xfrm>
        </p:spPr>
        <p:txBody>
          <a:bodyPr>
            <a:normAutofit fontScale="92500" lnSpcReduction="10000"/>
          </a:bodyPr>
          <a:lstStyle/>
          <a:p>
            <a:r>
              <a:rPr lang="en-US" sz="2800" dirty="0"/>
              <a:t>Through the Old Testament we saw a theme of two kingdoms. From the perfection of Eden to the </a:t>
            </a:r>
            <a:r>
              <a:rPr lang="en-US" sz="2800" dirty="0" smtClean="0"/>
              <a:t>original forming </a:t>
            </a:r>
            <a:r>
              <a:rPr lang="en-US" sz="2800" dirty="0"/>
              <a:t>of two ways. One of grace and </a:t>
            </a:r>
            <a:r>
              <a:rPr lang="en-US" sz="2800" dirty="0" smtClean="0"/>
              <a:t>crying to </a:t>
            </a:r>
            <a:r>
              <a:rPr lang="en-US" sz="2800" dirty="0"/>
              <a:t>God. The other </a:t>
            </a:r>
            <a:r>
              <a:rPr lang="en-US" sz="2800" dirty="0" smtClean="0"/>
              <a:t>of Law</a:t>
            </a:r>
            <a:r>
              <a:rPr lang="en-US" sz="2800" dirty="0"/>
              <a:t>, force and fear of punishment</a:t>
            </a:r>
            <a:r>
              <a:rPr lang="en-US" dirty="0"/>
              <a:t>. </a:t>
            </a:r>
          </a:p>
          <a:p>
            <a:endParaRPr lang="en-US" dirty="0"/>
          </a:p>
        </p:txBody>
      </p:sp>
      <p:pic>
        <p:nvPicPr>
          <p:cNvPr id="7" name="Content Placeholder 6" descr="Caeser.jpg"/>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0" b="100000" l="0" r="98056"/>
                    </a14:imgEffect>
                  </a14:imgLayer>
                </a14:imgProps>
              </a:ext>
              <a:ext uri="{28A0092B-C50C-407E-A947-70E740481C1C}">
                <a14:useLocalDpi xmlns:a14="http://schemas.microsoft.com/office/drawing/2010/main" val="0"/>
              </a:ext>
            </a:extLst>
          </a:blip>
          <a:srcRect l="-1" t="-21677" r="1929" b="-20500"/>
          <a:stretch/>
        </p:blipFill>
        <p:spPr>
          <a:xfrm>
            <a:off x="308062" y="-160558"/>
            <a:ext cx="4726517" cy="6392555"/>
          </a:xfrm>
        </p:spPr>
      </p:pic>
    </p:spTree>
    <p:extLst>
      <p:ext uri="{BB962C8B-B14F-4D97-AF65-F5344CB8AC3E}">
        <p14:creationId xmlns:p14="http://schemas.microsoft.com/office/powerpoint/2010/main" val="2885032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Opposition</a:t>
            </a:r>
            <a:endParaRPr lang="en-US" dirty="0"/>
          </a:p>
        </p:txBody>
      </p:sp>
      <p:pic>
        <p:nvPicPr>
          <p:cNvPr id="4" name="Picture 3" descr="BU00538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667" y="2242933"/>
            <a:ext cx="5154083" cy="4368306"/>
          </a:xfrm>
          <a:prstGeom prst="rect">
            <a:avLst/>
          </a:prstGeom>
        </p:spPr>
      </p:pic>
    </p:spTree>
    <p:extLst>
      <p:ext uri="{BB962C8B-B14F-4D97-AF65-F5344CB8AC3E}">
        <p14:creationId xmlns:p14="http://schemas.microsoft.com/office/powerpoint/2010/main" val="4275797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1737" y="768037"/>
            <a:ext cx="3422483" cy="1886921"/>
          </a:xfrm>
        </p:spPr>
        <p:txBody>
          <a:bodyPr/>
          <a:lstStyle/>
          <a:p>
            <a:r>
              <a:rPr lang="en-US" sz="4000" dirty="0" smtClean="0"/>
              <a:t>Bad things people say….</a:t>
            </a:r>
            <a:r>
              <a:rPr lang="en-US" sz="4000" dirty="0"/>
              <a:t/>
            </a:r>
            <a:br>
              <a:rPr lang="en-US" sz="4000" dirty="0"/>
            </a:br>
            <a:endParaRPr lang="en-US" sz="4000" dirty="0"/>
          </a:p>
        </p:txBody>
      </p:sp>
      <p:sp>
        <p:nvSpPr>
          <p:cNvPr id="3" name="Content Placeholder 2"/>
          <p:cNvSpPr>
            <a:spLocks noGrp="1"/>
          </p:cNvSpPr>
          <p:nvPr>
            <p:ph idx="1"/>
          </p:nvPr>
        </p:nvSpPr>
        <p:spPr>
          <a:xfrm>
            <a:off x="200527" y="434932"/>
            <a:ext cx="4608142" cy="6386389"/>
          </a:xfrm>
        </p:spPr>
        <p:txBody>
          <a:bodyPr>
            <a:normAutofit/>
          </a:bodyPr>
          <a:lstStyle/>
          <a:p>
            <a:r>
              <a:rPr lang="en-US" dirty="0"/>
              <a:t>The Words of Jesus are for a different age.</a:t>
            </a:r>
          </a:p>
          <a:p>
            <a:r>
              <a:rPr lang="en-US" dirty="0"/>
              <a:t>The words of Jesus are for heaven.</a:t>
            </a:r>
          </a:p>
          <a:p>
            <a:r>
              <a:rPr lang="en-US" dirty="0"/>
              <a:t>The words of Jesus need to be balanced.</a:t>
            </a:r>
          </a:p>
          <a:p>
            <a:r>
              <a:rPr lang="en-US" dirty="0"/>
              <a:t>The words of Jesus are meant to be analogies not reality.</a:t>
            </a:r>
          </a:p>
          <a:p>
            <a:r>
              <a:rPr lang="en-US" dirty="0"/>
              <a:t>“The book of Matthew is the not the first book of the </a:t>
            </a:r>
            <a:r>
              <a:rPr lang="en-US" dirty="0" smtClean="0"/>
              <a:t>New </a:t>
            </a:r>
            <a:r>
              <a:rPr lang="en-US" dirty="0"/>
              <a:t>testament it is the last book of the Old Testament.”</a:t>
            </a:r>
          </a:p>
          <a:p>
            <a:r>
              <a:rPr lang="en-US" dirty="0"/>
              <a:t>The words of Jesus were given before the Holy Spirit.</a:t>
            </a:r>
          </a:p>
          <a:p>
            <a:endParaRPr lang="en-US" dirty="0"/>
          </a:p>
          <a:p>
            <a:endParaRPr lang="en-US" dirty="0"/>
          </a:p>
          <a:p>
            <a:endParaRPr lang="en-US" dirty="0"/>
          </a:p>
        </p:txBody>
      </p:sp>
      <p:pic>
        <p:nvPicPr>
          <p:cNvPr id="8" name="Picture 7" descr="5743718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6122">
            <a:off x="5993904" y="2577428"/>
            <a:ext cx="2255595" cy="3401682"/>
          </a:xfrm>
          <a:prstGeom prst="rect">
            <a:avLst/>
          </a:prstGeom>
        </p:spPr>
      </p:pic>
    </p:spTree>
    <p:extLst>
      <p:ext uri="{BB962C8B-B14F-4D97-AF65-F5344CB8AC3E}">
        <p14:creationId xmlns:p14="http://schemas.microsoft.com/office/powerpoint/2010/main" val="12718010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962" y="5832985"/>
            <a:ext cx="7767021" cy="644729"/>
          </a:xfrm>
        </p:spPr>
        <p:txBody>
          <a:bodyPr/>
          <a:lstStyle/>
          <a:p>
            <a:r>
              <a:rPr lang="en-US" dirty="0" smtClean="0"/>
              <a:t>Stop explaining the </a:t>
            </a:r>
            <a:r>
              <a:rPr lang="en-US" dirty="0"/>
              <a:t>w</a:t>
            </a:r>
            <a:r>
              <a:rPr lang="en-US" dirty="0" smtClean="0"/>
              <a:t>ords of Jesus away!</a:t>
            </a:r>
            <a:endParaRPr lang="en-US" dirty="0"/>
          </a:p>
        </p:txBody>
      </p:sp>
      <p:pic>
        <p:nvPicPr>
          <p:cNvPr id="5" name="Picture Placeholder 4" descr="chop-off-hands.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61" t="-14177" r="2098" b="14177"/>
          <a:stretch/>
        </p:blipFill>
        <p:spPr>
          <a:xfrm rot="240000">
            <a:off x="589450" y="-439201"/>
            <a:ext cx="7719609" cy="5820279"/>
          </a:xfrm>
        </p:spPr>
      </p:pic>
    </p:spTree>
    <p:extLst>
      <p:ext uri="{BB962C8B-B14F-4D97-AF65-F5344CB8AC3E}">
        <p14:creationId xmlns:p14="http://schemas.microsoft.com/office/powerpoint/2010/main" val="41053903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a:t>
            </a:r>
            <a:r>
              <a:rPr lang="fr-FR" dirty="0" smtClean="0"/>
              <a:t>’</a:t>
            </a:r>
            <a:r>
              <a:rPr lang="en-US" dirty="0" smtClean="0"/>
              <a:t>t dismiss Jesus!</a:t>
            </a:r>
            <a:endParaRPr lang="en-US" dirty="0"/>
          </a:p>
        </p:txBody>
      </p:sp>
      <p:sp>
        <p:nvSpPr>
          <p:cNvPr id="3" name="Content Placeholder 2"/>
          <p:cNvSpPr>
            <a:spLocks noGrp="1"/>
          </p:cNvSpPr>
          <p:nvPr>
            <p:ph sz="quarter" idx="13"/>
          </p:nvPr>
        </p:nvSpPr>
        <p:spPr>
          <a:xfrm>
            <a:off x="685800" y="2240280"/>
            <a:ext cx="8140700" cy="3877056"/>
          </a:xfrm>
        </p:spPr>
        <p:txBody>
          <a:bodyPr/>
          <a:lstStyle/>
          <a:p>
            <a:r>
              <a:rPr lang="en-US" dirty="0" smtClean="0"/>
              <a:t>Examples, metaphors and commands.</a:t>
            </a:r>
          </a:p>
          <a:p>
            <a:r>
              <a:rPr lang="en-US" dirty="0" smtClean="0"/>
              <a:t>Behold </a:t>
            </a:r>
            <a:r>
              <a:rPr lang="en-US" dirty="0"/>
              <a:t>the fowls of the air: for they sow not, neither do they reap, nor gather into barns; yet your heavenly Father </a:t>
            </a:r>
            <a:r>
              <a:rPr lang="en-US" dirty="0" err="1"/>
              <a:t>feedeth</a:t>
            </a:r>
            <a:r>
              <a:rPr lang="en-US" dirty="0"/>
              <a:t> them. Are ye not much better than they</a:t>
            </a:r>
            <a:r>
              <a:rPr lang="en-US" dirty="0" smtClean="0"/>
              <a:t>? </a:t>
            </a:r>
            <a:r>
              <a:rPr lang="en-US" sz="1800" dirty="0" smtClean="0"/>
              <a:t>(Mat </a:t>
            </a:r>
            <a:r>
              <a:rPr lang="en-US" sz="1800" dirty="0"/>
              <a:t>6:</a:t>
            </a:r>
            <a:r>
              <a:rPr lang="en-US" sz="1800" dirty="0" smtClean="0"/>
              <a:t>26)   </a:t>
            </a:r>
          </a:p>
          <a:p>
            <a:r>
              <a:rPr lang="en-US" dirty="0" smtClean="0"/>
              <a:t>Do not worry.</a:t>
            </a:r>
          </a:p>
          <a:p>
            <a:r>
              <a:rPr lang="en-US" dirty="0" smtClean="0"/>
              <a:t>“The kingdom of God is like a mustard seed”</a:t>
            </a:r>
          </a:p>
          <a:p>
            <a:r>
              <a:rPr lang="en-US" dirty="0" smtClean="0"/>
              <a:t>“Not everyone who says unto me Lord, Lord”</a:t>
            </a:r>
          </a:p>
          <a:p>
            <a:endParaRPr lang="en-US" dirty="0" smtClean="0"/>
          </a:p>
          <a:p>
            <a:endParaRPr lang="en-US" dirty="0"/>
          </a:p>
        </p:txBody>
      </p:sp>
    </p:spTree>
    <p:extLst>
      <p:ext uri="{BB962C8B-B14F-4D97-AF65-F5344CB8AC3E}">
        <p14:creationId xmlns:p14="http://schemas.microsoft.com/office/powerpoint/2010/main" val="2542790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248347"/>
            <a:ext cx="9016999" cy="4482653"/>
          </a:xfrm>
        </p:spPr>
        <p:txBody>
          <a:bodyPr>
            <a:normAutofit fontScale="85000" lnSpcReduction="10000"/>
          </a:bodyPr>
          <a:lstStyle/>
          <a:p>
            <a:r>
              <a:rPr lang="en-US" dirty="0" smtClean="0"/>
              <a:t>Luke 12 and the rich young ruler.</a:t>
            </a:r>
          </a:p>
          <a:p>
            <a:r>
              <a:rPr lang="en-US" dirty="0" smtClean="0"/>
              <a:t>I heard myself echoing the kind of things that my Army buddies said. </a:t>
            </a:r>
          </a:p>
          <a:p>
            <a:endParaRPr lang="en-US" dirty="0"/>
          </a:p>
          <a:p>
            <a:r>
              <a:rPr lang="en-US" b="1" dirty="0" err="1"/>
              <a:t>Luk</a:t>
            </a:r>
            <a:r>
              <a:rPr lang="en-US" b="1" dirty="0"/>
              <a:t> 12:30</a:t>
            </a:r>
            <a:r>
              <a:rPr lang="en-US" dirty="0"/>
              <a:t>  For all these things do the nations of the world seek after: and your Father knoweth that ye have need of these things. </a:t>
            </a:r>
            <a:r>
              <a:rPr lang="en-US" dirty="0" smtClean="0"/>
              <a:t>But </a:t>
            </a:r>
            <a:r>
              <a:rPr lang="en-US" dirty="0"/>
              <a:t>rather seek ye the kingdom of God; and all these things shall be added unto you. </a:t>
            </a:r>
            <a:r>
              <a:rPr lang="en-US" dirty="0" smtClean="0"/>
              <a:t>Fear </a:t>
            </a:r>
            <a:r>
              <a:rPr lang="en-US" dirty="0"/>
              <a:t>not, little flock; for it is your Father's good pleasure to give you the kingdom. </a:t>
            </a:r>
            <a:r>
              <a:rPr lang="en-US" dirty="0" smtClean="0"/>
              <a:t>Sell </a:t>
            </a:r>
            <a:r>
              <a:rPr lang="en-US" dirty="0"/>
              <a:t>that ye have, and give alms; provide yourselves bags which wax not old, a treasure in the heavens that </a:t>
            </a:r>
            <a:r>
              <a:rPr lang="en-US" dirty="0" err="1"/>
              <a:t>faileth</a:t>
            </a:r>
            <a:r>
              <a:rPr lang="en-US" dirty="0"/>
              <a:t> not, where no thief </a:t>
            </a:r>
            <a:r>
              <a:rPr lang="en-US" dirty="0" err="1"/>
              <a:t>approacheth</a:t>
            </a:r>
            <a:r>
              <a:rPr lang="en-US" dirty="0"/>
              <a:t>, neither moth </a:t>
            </a:r>
            <a:r>
              <a:rPr lang="en-US" dirty="0" err="1"/>
              <a:t>corrupteth</a:t>
            </a:r>
            <a:r>
              <a:rPr lang="en-US" dirty="0"/>
              <a:t>. </a:t>
            </a:r>
            <a:r>
              <a:rPr lang="en-US" dirty="0" smtClean="0"/>
              <a:t>For </a:t>
            </a:r>
            <a:r>
              <a:rPr lang="en-US" dirty="0"/>
              <a:t>where your treasure is, there will your heart be also. </a:t>
            </a:r>
            <a:endParaRPr lang="en-US" dirty="0" smtClean="0"/>
          </a:p>
          <a:p>
            <a:r>
              <a:rPr lang="en-US" dirty="0" smtClean="0"/>
              <a:t>Let </a:t>
            </a:r>
            <a:r>
              <a:rPr lang="en-US" dirty="0"/>
              <a:t>your loins be girded about, and </a:t>
            </a:r>
            <a:r>
              <a:rPr lang="en-US" i="1" dirty="0"/>
              <a:t>your</a:t>
            </a:r>
            <a:r>
              <a:rPr lang="en-US" dirty="0"/>
              <a:t> lights burning; </a:t>
            </a:r>
            <a:r>
              <a:rPr lang="en-US" dirty="0" smtClean="0"/>
              <a:t>And </a:t>
            </a:r>
            <a:r>
              <a:rPr lang="en-US" dirty="0"/>
              <a:t>ye yourselves like unto men that wait for their lord, when he will return from the wedding; that when he cometh and </a:t>
            </a:r>
            <a:r>
              <a:rPr lang="en-US" dirty="0" err="1"/>
              <a:t>knocketh</a:t>
            </a:r>
            <a:r>
              <a:rPr lang="en-US" dirty="0"/>
              <a:t>, they may open unto him immediately. </a:t>
            </a:r>
          </a:p>
          <a:p>
            <a:endParaRPr lang="en-US" dirty="0"/>
          </a:p>
        </p:txBody>
      </p:sp>
      <p:sp>
        <p:nvSpPr>
          <p:cNvPr id="3" name="Title 2"/>
          <p:cNvSpPr>
            <a:spLocks noGrp="1"/>
          </p:cNvSpPr>
          <p:nvPr>
            <p:ph type="title"/>
          </p:nvPr>
        </p:nvSpPr>
        <p:spPr/>
        <p:txBody>
          <a:bodyPr/>
          <a:lstStyle/>
          <a:p>
            <a:r>
              <a:rPr lang="en-US" dirty="0" smtClean="0"/>
              <a:t>I’m glad that</a:t>
            </a:r>
            <a:r>
              <a:rPr lang="fr-FR" dirty="0" smtClean="0"/>
              <a:t>’</a:t>
            </a:r>
            <a:r>
              <a:rPr lang="en-US" dirty="0" smtClean="0"/>
              <a:t>s not me.</a:t>
            </a:r>
            <a:endParaRPr lang="en-US" dirty="0"/>
          </a:p>
        </p:txBody>
      </p:sp>
    </p:spTree>
    <p:extLst>
      <p:ext uri="{BB962C8B-B14F-4D97-AF65-F5344CB8AC3E}">
        <p14:creationId xmlns:p14="http://schemas.microsoft.com/office/powerpoint/2010/main" val="36977953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Judged by His words</a:t>
            </a:r>
            <a:endParaRPr lang="en-US" dirty="0"/>
          </a:p>
        </p:txBody>
      </p:sp>
      <p:sp>
        <p:nvSpPr>
          <p:cNvPr id="4" name="Content Placeholder 3"/>
          <p:cNvSpPr>
            <a:spLocks noGrp="1"/>
          </p:cNvSpPr>
          <p:nvPr>
            <p:ph idx="1"/>
          </p:nvPr>
        </p:nvSpPr>
        <p:spPr/>
        <p:txBody>
          <a:bodyPr/>
          <a:lstStyle/>
          <a:p>
            <a:r>
              <a:rPr lang="en-US" sz="2800" dirty="0" smtClean="0"/>
              <a:t>He </a:t>
            </a:r>
            <a:r>
              <a:rPr lang="en-US" sz="2800" dirty="0"/>
              <a:t>that </a:t>
            </a:r>
            <a:r>
              <a:rPr lang="en-US" sz="2800" dirty="0" err="1"/>
              <a:t>rejecteth</a:t>
            </a:r>
            <a:r>
              <a:rPr lang="en-US" sz="2800" dirty="0"/>
              <a:t> me, and </a:t>
            </a:r>
            <a:r>
              <a:rPr lang="en-US" sz="2800" dirty="0" err="1"/>
              <a:t>receiveth</a:t>
            </a:r>
            <a:r>
              <a:rPr lang="en-US" sz="2800" dirty="0"/>
              <a:t> not my words, hath one that </a:t>
            </a:r>
            <a:r>
              <a:rPr lang="en-US" sz="2800" dirty="0" err="1"/>
              <a:t>judgeth</a:t>
            </a:r>
            <a:r>
              <a:rPr lang="en-US" sz="2800" dirty="0"/>
              <a:t> him: the word that I have spoken, the same shall judge him in the last day</a:t>
            </a:r>
            <a:r>
              <a:rPr lang="en-US" sz="2800" dirty="0" smtClean="0"/>
              <a:t>. (</a:t>
            </a:r>
            <a:r>
              <a:rPr lang="en-US" sz="2800" dirty="0"/>
              <a:t>John 12:</a:t>
            </a:r>
            <a:r>
              <a:rPr lang="en-US" sz="2800" dirty="0" smtClean="0"/>
              <a:t>48)  </a:t>
            </a:r>
          </a:p>
          <a:p>
            <a:pPr marL="0" indent="0">
              <a:buNone/>
            </a:pPr>
            <a:endParaRPr lang="en-US" sz="2800" dirty="0" smtClean="0"/>
          </a:p>
          <a:p>
            <a:r>
              <a:rPr lang="en-US" sz="2800" dirty="0" smtClean="0"/>
              <a:t>And </a:t>
            </a:r>
            <a:r>
              <a:rPr lang="en-US" sz="2800" dirty="0"/>
              <a:t>why call ye me, Lord, Lord, and do not the things which I say</a:t>
            </a:r>
            <a:r>
              <a:rPr lang="en-US" sz="2800" dirty="0" smtClean="0"/>
              <a:t>? (</a:t>
            </a:r>
            <a:r>
              <a:rPr lang="en-US" sz="2800" dirty="0"/>
              <a:t>Luke 6:46 </a:t>
            </a:r>
            <a:r>
              <a:rPr lang="en-US" sz="2800" dirty="0" smtClean="0"/>
              <a:t>)</a:t>
            </a:r>
            <a:endParaRPr lang="en-US" sz="2800" dirty="0"/>
          </a:p>
        </p:txBody>
      </p:sp>
    </p:spTree>
    <p:extLst>
      <p:ext uri="{BB962C8B-B14F-4D97-AF65-F5344CB8AC3E}">
        <p14:creationId xmlns:p14="http://schemas.microsoft.com/office/powerpoint/2010/main" val="13582188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anim calcmode="lin" valueType="num">
                                      <p:cBhvr>
                                        <p:cTn id="1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3-10-16-at-10.07.31-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4" y="0"/>
            <a:ext cx="9218083" cy="7020437"/>
          </a:xfrm>
          <a:prstGeom prst="rect">
            <a:avLst/>
          </a:prstGeom>
        </p:spPr>
      </p:pic>
    </p:spTree>
    <p:extLst>
      <p:ext uri="{BB962C8B-B14F-4D97-AF65-F5344CB8AC3E}">
        <p14:creationId xmlns:p14="http://schemas.microsoft.com/office/powerpoint/2010/main" val="7650795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2.JPG"/>
          <p:cNvPicPr>
            <a:picLocks noChangeAspect="1"/>
          </p:cNvPicPr>
          <p:nvPr/>
        </p:nvPicPr>
        <p:blipFill>
          <a:blip r:embed="rId2">
            <a:extLst>
              <a:ext uri="{BEBA8EAE-BF5A-486C-A8C5-ECC9F3942E4B}">
                <a14:imgProps xmlns:a14="http://schemas.microsoft.com/office/drawing/2010/main">
                  <a14:imgLayer r:embed="rId3">
                    <a14:imgEffect>
                      <a14:backgroundRemoval t="3099" b="97183" l="4514" r="96181">
                        <a14:foregroundMark x1="40278" y1="12958" x2="40278" y2="12958"/>
                      </a14:backgroundRemoval>
                    </a14:imgEffect>
                  </a14:imgLayer>
                </a14:imgProps>
              </a:ext>
              <a:ext uri="{28A0092B-C50C-407E-A947-70E740481C1C}">
                <a14:useLocalDpi xmlns:a14="http://schemas.microsoft.com/office/drawing/2010/main" val="0"/>
              </a:ext>
            </a:extLst>
          </a:blip>
          <a:stretch>
            <a:fillRect/>
          </a:stretch>
        </p:blipFill>
        <p:spPr>
          <a:xfrm>
            <a:off x="2986615" y="10582"/>
            <a:ext cx="5564717" cy="6859286"/>
          </a:xfrm>
          <a:prstGeom prst="rect">
            <a:avLst/>
          </a:prstGeom>
        </p:spPr>
      </p:pic>
    </p:spTree>
    <p:extLst>
      <p:ext uri="{BB962C8B-B14F-4D97-AF65-F5344CB8AC3E}">
        <p14:creationId xmlns:p14="http://schemas.microsoft.com/office/powerpoint/2010/main" val="12143551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itaryPatriotic-SacredHeartofJesu.jpg"/>
          <p:cNvPicPr>
            <a:picLocks noChangeAspect="1"/>
          </p:cNvPicPr>
          <p:nvPr/>
        </p:nvPicPr>
        <p:blipFill>
          <a:blip r:embed="rId2">
            <a:extLst>
              <a:ext uri="{BEBA8EAE-BF5A-486C-A8C5-ECC9F3942E4B}">
                <a14:imgProps xmlns:a14="http://schemas.microsoft.com/office/drawing/2010/main">
                  <a14:imgLayer r:embed="rId3">
                    <a14:imgEffect>
                      <a14:backgroundRemoval t="6250" b="94750" l="8273" r="90288"/>
                    </a14:imgEffect>
                  </a14:imgLayer>
                </a14:imgProps>
              </a:ext>
              <a:ext uri="{28A0092B-C50C-407E-A947-70E740481C1C}">
                <a14:useLocalDpi xmlns:a14="http://schemas.microsoft.com/office/drawing/2010/main" val="0"/>
              </a:ext>
            </a:extLst>
          </a:blip>
          <a:stretch>
            <a:fillRect/>
          </a:stretch>
        </p:blipFill>
        <p:spPr>
          <a:xfrm>
            <a:off x="-625158" y="-476250"/>
            <a:ext cx="5685737" cy="8180916"/>
          </a:xfrm>
          <a:prstGeom prst="rect">
            <a:avLst/>
          </a:prstGeom>
        </p:spPr>
      </p:pic>
      <p:pic>
        <p:nvPicPr>
          <p:cNvPr id="3" name="Picture 2" descr="GottMitUns1.jpg"/>
          <p:cNvPicPr>
            <a:picLocks noChangeAspect="1"/>
          </p:cNvPicPr>
          <p:nvPr/>
        </p:nvPicPr>
        <p:blipFill>
          <a:blip r:embed="rId4">
            <a:extLst>
              <a:ext uri="{BEBA8EAE-BF5A-486C-A8C5-ECC9F3942E4B}">
                <a14:imgProps xmlns:a14="http://schemas.microsoft.com/office/drawing/2010/main">
                  <a14:imgLayer r:embed="rId5">
                    <a14:imgEffect>
                      <a14:backgroundRemoval t="356" b="97509" l="0" r="98619"/>
                    </a14:imgEffect>
                  </a14:imgLayer>
                </a14:imgProps>
              </a:ext>
              <a:ext uri="{28A0092B-C50C-407E-A947-70E740481C1C}">
                <a14:useLocalDpi xmlns:a14="http://schemas.microsoft.com/office/drawing/2010/main" val="0"/>
              </a:ext>
            </a:extLst>
          </a:blip>
          <a:stretch>
            <a:fillRect/>
          </a:stretch>
        </p:blipFill>
        <p:spPr>
          <a:xfrm>
            <a:off x="0" y="103430"/>
            <a:ext cx="8701617" cy="6754570"/>
          </a:xfrm>
          <a:prstGeom prst="rect">
            <a:avLst/>
          </a:prstGeom>
        </p:spPr>
      </p:pic>
    </p:spTree>
    <p:extLst>
      <p:ext uri="{BB962C8B-B14F-4D97-AF65-F5344CB8AC3E}">
        <p14:creationId xmlns:p14="http://schemas.microsoft.com/office/powerpoint/2010/main" val="33427342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2-11-Rem-hitler-in-par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99"/>
            <a:ext cx="9218083" cy="6689301"/>
          </a:xfrm>
          <a:prstGeom prst="rect">
            <a:avLst/>
          </a:prstGeom>
        </p:spPr>
      </p:pic>
    </p:spTree>
    <p:extLst>
      <p:ext uri="{BB962C8B-B14F-4D97-AF65-F5344CB8AC3E}">
        <p14:creationId xmlns:p14="http://schemas.microsoft.com/office/powerpoint/2010/main" val="40395571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868" y="2248347"/>
            <a:ext cx="8282885" cy="4463341"/>
          </a:xfrm>
        </p:spPr>
        <p:txBody>
          <a:bodyPr>
            <a:normAutofit/>
          </a:bodyPr>
          <a:lstStyle/>
          <a:p>
            <a:r>
              <a:rPr lang="en-US" dirty="0"/>
              <a:t>Mat 12:25  And Jesus knew their thoughts, and said unto them, Every kingdom divided against itself is brought to desolation; and every city or house divided against itself shall not stand: </a:t>
            </a:r>
            <a:r>
              <a:rPr lang="en-US" dirty="0" smtClean="0"/>
              <a:t>And </a:t>
            </a:r>
            <a:r>
              <a:rPr lang="en-US" dirty="0"/>
              <a:t>if Satan cast out Satan, he is divided against himself; how shall then his kingdom stand? </a:t>
            </a:r>
            <a:endParaRPr lang="en-US" dirty="0" smtClean="0"/>
          </a:p>
          <a:p>
            <a:r>
              <a:rPr lang="en-US" b="1" dirty="0"/>
              <a:t>1Jn 5:19</a:t>
            </a:r>
            <a:r>
              <a:rPr lang="en-US" dirty="0"/>
              <a:t>  </a:t>
            </a:r>
            <a:r>
              <a:rPr lang="en-US" i="1" dirty="0"/>
              <a:t>And</a:t>
            </a:r>
            <a:r>
              <a:rPr lang="en-US" dirty="0"/>
              <a:t> we know that we are of God, and the whole world </a:t>
            </a:r>
            <a:r>
              <a:rPr lang="en-US" dirty="0" err="1"/>
              <a:t>lieth</a:t>
            </a:r>
            <a:r>
              <a:rPr lang="en-US" dirty="0"/>
              <a:t> in wickedness. </a:t>
            </a:r>
            <a:endParaRPr lang="en-US" dirty="0" smtClean="0"/>
          </a:p>
          <a:p>
            <a:r>
              <a:rPr lang="en-US" dirty="0" err="1"/>
              <a:t>Eph</a:t>
            </a:r>
            <a:r>
              <a:rPr lang="en-US" dirty="0"/>
              <a:t> 2:2  Wherein in time past ye walked according to the course of this world, according to the prince of the power of the air, the spirit that now </a:t>
            </a:r>
            <a:r>
              <a:rPr lang="en-US" dirty="0" err="1"/>
              <a:t>worketh</a:t>
            </a:r>
            <a:r>
              <a:rPr lang="en-US" dirty="0"/>
              <a:t> in the children of disobedience: </a:t>
            </a:r>
          </a:p>
        </p:txBody>
      </p:sp>
      <p:sp>
        <p:nvSpPr>
          <p:cNvPr id="3" name="Title 2"/>
          <p:cNvSpPr>
            <a:spLocks noGrp="1"/>
          </p:cNvSpPr>
          <p:nvPr>
            <p:ph type="title"/>
          </p:nvPr>
        </p:nvSpPr>
        <p:spPr/>
        <p:txBody>
          <a:bodyPr/>
          <a:lstStyle/>
          <a:p>
            <a:r>
              <a:rPr lang="en-US" dirty="0" smtClean="0"/>
              <a:t>Evil world</a:t>
            </a:r>
            <a:endParaRPr lang="en-US" dirty="0"/>
          </a:p>
        </p:txBody>
      </p:sp>
    </p:spTree>
    <p:extLst>
      <p:ext uri="{BB962C8B-B14F-4D97-AF65-F5344CB8AC3E}">
        <p14:creationId xmlns:p14="http://schemas.microsoft.com/office/powerpoint/2010/main" val="3038441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412" y="494431"/>
            <a:ext cx="3823671" cy="1886921"/>
          </a:xfrm>
        </p:spPr>
        <p:txBody>
          <a:bodyPr/>
          <a:lstStyle/>
          <a:p>
            <a:r>
              <a:rPr lang="en-US" sz="3600" dirty="0" smtClean="0"/>
              <a:t>The Kingdom in Paul and the rest of the New Testament</a:t>
            </a:r>
            <a:endParaRPr lang="en-US" sz="3600" dirty="0"/>
          </a:p>
        </p:txBody>
      </p:sp>
      <p:sp>
        <p:nvSpPr>
          <p:cNvPr id="3" name="Content Placeholder 2"/>
          <p:cNvSpPr>
            <a:spLocks noGrp="1"/>
          </p:cNvSpPr>
          <p:nvPr>
            <p:ph idx="1"/>
          </p:nvPr>
        </p:nvSpPr>
        <p:spPr>
          <a:xfrm>
            <a:off x="127001" y="559398"/>
            <a:ext cx="4681668" cy="6012852"/>
          </a:xfrm>
        </p:spPr>
        <p:txBody>
          <a:bodyPr>
            <a:normAutofit lnSpcReduction="10000"/>
          </a:bodyPr>
          <a:lstStyle/>
          <a:p>
            <a:r>
              <a:rPr lang="en-US" dirty="0"/>
              <a:t>With that kingdom corrected mindset read the book of acts. </a:t>
            </a:r>
          </a:p>
          <a:p>
            <a:r>
              <a:rPr lang="en-US" dirty="0"/>
              <a:t>With that kingdom corrected mindset read the epistles. </a:t>
            </a:r>
          </a:p>
          <a:p>
            <a:r>
              <a:rPr lang="en-US" dirty="0"/>
              <a:t>And with that kingdom corrected mindset read Revelation. </a:t>
            </a:r>
          </a:p>
          <a:p>
            <a:r>
              <a:rPr lang="en-US" dirty="0"/>
              <a:t>Instead of trying to interpret every grasshopper as an apache helicopter and the mark of the beast in every thing from </a:t>
            </a:r>
            <a:r>
              <a:rPr lang="en-US" dirty="0" smtClean="0"/>
              <a:t>USB </a:t>
            </a:r>
            <a:r>
              <a:rPr lang="en-US" dirty="0"/>
              <a:t>code to Ronald </a:t>
            </a:r>
            <a:r>
              <a:rPr lang="en-US" dirty="0" smtClean="0"/>
              <a:t>Regan’s </a:t>
            </a:r>
            <a:r>
              <a:rPr lang="en-US" dirty="0"/>
              <a:t>name. </a:t>
            </a:r>
            <a:r>
              <a:rPr lang="en-US" dirty="0" smtClean="0"/>
              <a:t>Try </a:t>
            </a:r>
            <a:r>
              <a:rPr lang="en-US" dirty="0"/>
              <a:t>understanding that the message of the beast is for all generations. </a:t>
            </a:r>
          </a:p>
          <a:p>
            <a:endParaRPr lang="en-US" dirty="0"/>
          </a:p>
        </p:txBody>
      </p:sp>
      <p:pic>
        <p:nvPicPr>
          <p:cNvPr id="5" name="Picture 4" descr="34898-saint-paul-writing-his-epistles-illustration 2.jpeg"/>
          <p:cNvPicPr>
            <a:picLocks noChangeAspect="1"/>
          </p:cNvPicPr>
          <p:nvPr/>
        </p:nvPicPr>
        <p:blipFill>
          <a:blip r:embed="rId2">
            <a:extLst>
              <a:ext uri="{BEBA8EAE-BF5A-486C-A8C5-ECC9F3942E4B}">
                <a14:imgProps xmlns:a14="http://schemas.microsoft.com/office/drawing/2010/main">
                  <a14:imgLayer r:embed="rId3">
                    <a14:imgEffect>
                      <a14:backgroundRemoval t="167" b="99667" l="748" r="98318"/>
                    </a14:imgEffect>
                  </a14:imgLayer>
                </a14:imgProps>
              </a:ext>
              <a:ext uri="{28A0092B-C50C-407E-A947-70E740481C1C}">
                <a14:useLocalDpi xmlns:a14="http://schemas.microsoft.com/office/drawing/2010/main" val="0"/>
              </a:ext>
            </a:extLst>
          </a:blip>
          <a:stretch>
            <a:fillRect/>
          </a:stretch>
        </p:blipFill>
        <p:spPr>
          <a:xfrm flipH="1">
            <a:off x="4724001" y="2066909"/>
            <a:ext cx="4497916" cy="5119174"/>
          </a:xfrm>
          <a:prstGeom prst="rect">
            <a:avLst/>
          </a:prstGeom>
        </p:spPr>
      </p:pic>
    </p:spTree>
    <p:extLst>
      <p:ext uri="{BB962C8B-B14F-4D97-AF65-F5344CB8AC3E}">
        <p14:creationId xmlns:p14="http://schemas.microsoft.com/office/powerpoint/2010/main" val="145444550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Paul working with a gentile world…</a:t>
            </a:r>
          </a:p>
          <a:p>
            <a:r>
              <a:rPr lang="en-US" dirty="0" smtClean="0"/>
              <a:t>Col </a:t>
            </a:r>
            <a:r>
              <a:rPr lang="en-US" dirty="0"/>
              <a:t>1:13  Who hath delivered us from the power of darkness, and hath translated </a:t>
            </a:r>
            <a:r>
              <a:rPr lang="en-US" i="1" dirty="0"/>
              <a:t>us</a:t>
            </a:r>
            <a:r>
              <a:rPr lang="en-US" dirty="0"/>
              <a:t> into the kingdom of his dear Son: </a:t>
            </a:r>
            <a:endParaRPr lang="en-US" dirty="0" smtClean="0"/>
          </a:p>
          <a:p>
            <a:r>
              <a:rPr lang="en-US" dirty="0" err="1"/>
              <a:t>Heb</a:t>
            </a:r>
            <a:r>
              <a:rPr lang="en-US" dirty="0"/>
              <a:t> 12:28  Wherefore we receiving a kingdom which cannot be moved, let us have grace, whereby we may serve God acceptably with reverence and godly fear: </a:t>
            </a:r>
          </a:p>
          <a:p>
            <a:r>
              <a:rPr lang="en-US" dirty="0" err="1"/>
              <a:t>Heb</a:t>
            </a:r>
            <a:r>
              <a:rPr lang="en-US" dirty="0"/>
              <a:t> 12:29  For our God </a:t>
            </a:r>
            <a:r>
              <a:rPr lang="en-US" i="1" dirty="0"/>
              <a:t>is</a:t>
            </a:r>
            <a:r>
              <a:rPr lang="en-US" dirty="0"/>
              <a:t> a consuming fire. </a:t>
            </a:r>
          </a:p>
        </p:txBody>
      </p:sp>
      <p:sp>
        <p:nvSpPr>
          <p:cNvPr id="3" name="Title 2"/>
          <p:cNvSpPr>
            <a:spLocks noGrp="1"/>
          </p:cNvSpPr>
          <p:nvPr>
            <p:ph type="title"/>
          </p:nvPr>
        </p:nvSpPr>
        <p:spPr/>
        <p:txBody>
          <a:bodyPr/>
          <a:lstStyle/>
          <a:p>
            <a:r>
              <a:rPr lang="en-US" dirty="0" smtClean="0"/>
              <a:t>Epistles </a:t>
            </a:r>
            <a:endParaRPr lang="en-US" dirty="0"/>
          </a:p>
        </p:txBody>
      </p:sp>
    </p:spTree>
    <p:extLst>
      <p:ext uri="{BB962C8B-B14F-4D97-AF65-F5344CB8AC3E}">
        <p14:creationId xmlns:p14="http://schemas.microsoft.com/office/powerpoint/2010/main" val="21104440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9333" y="1624407"/>
            <a:ext cx="8275419" cy="5136832"/>
          </a:xfrm>
        </p:spPr>
        <p:txBody>
          <a:bodyPr>
            <a:normAutofit fontScale="85000" lnSpcReduction="20000"/>
          </a:bodyPr>
          <a:lstStyle/>
          <a:p>
            <a:r>
              <a:rPr lang="en-US" dirty="0" smtClean="0"/>
              <a:t>Teaching them about marriage…</a:t>
            </a:r>
          </a:p>
          <a:p>
            <a:pPr lvl="1"/>
            <a:r>
              <a:rPr lang="en-US" dirty="0"/>
              <a:t>1Co 7:10  And unto the married I command, </a:t>
            </a:r>
            <a:r>
              <a:rPr lang="en-US" i="1" dirty="0"/>
              <a:t>yet</a:t>
            </a:r>
            <a:r>
              <a:rPr lang="en-US" dirty="0"/>
              <a:t> not I, but the Lord, Let not the wife depart from </a:t>
            </a:r>
            <a:r>
              <a:rPr lang="en-US" i="1" dirty="0"/>
              <a:t>her</a:t>
            </a:r>
            <a:r>
              <a:rPr lang="en-US" dirty="0"/>
              <a:t> husband: </a:t>
            </a:r>
            <a:endParaRPr lang="en-US" dirty="0" smtClean="0"/>
          </a:p>
          <a:p>
            <a:r>
              <a:rPr lang="en-US" dirty="0" smtClean="0"/>
              <a:t>Teaching to give sacrificially:</a:t>
            </a:r>
          </a:p>
          <a:p>
            <a:pPr lvl="1"/>
            <a:r>
              <a:rPr lang="en-US" b="1" dirty="0"/>
              <a:t>2Co 8:7</a:t>
            </a:r>
            <a:r>
              <a:rPr lang="en-US" dirty="0"/>
              <a:t>  Therefore, as ye abound in every </a:t>
            </a:r>
            <a:r>
              <a:rPr lang="en-US" i="1" dirty="0"/>
              <a:t>thing, in</a:t>
            </a:r>
            <a:r>
              <a:rPr lang="en-US" dirty="0"/>
              <a:t> faith, and utterance, and knowledge, and </a:t>
            </a:r>
            <a:r>
              <a:rPr lang="en-US" i="1" dirty="0"/>
              <a:t>in</a:t>
            </a:r>
            <a:r>
              <a:rPr lang="en-US" dirty="0"/>
              <a:t> all diligence, and </a:t>
            </a:r>
            <a:r>
              <a:rPr lang="en-US" i="1" dirty="0"/>
              <a:t>in</a:t>
            </a:r>
            <a:r>
              <a:rPr lang="en-US" dirty="0"/>
              <a:t> your love to us, </a:t>
            </a:r>
            <a:r>
              <a:rPr lang="en-US" i="1" dirty="0"/>
              <a:t>see</a:t>
            </a:r>
            <a:r>
              <a:rPr lang="en-US" dirty="0"/>
              <a:t> that ye abound in this grace </a:t>
            </a:r>
            <a:r>
              <a:rPr lang="en-US" dirty="0" smtClean="0"/>
              <a:t>also...For </a:t>
            </a:r>
            <a:r>
              <a:rPr lang="en-US" dirty="0"/>
              <a:t>ye know the grace of our Lord Jesus Christ, that, though he was rich, yet for your sakes he became poor, that ye through his poverty might be </a:t>
            </a:r>
            <a:r>
              <a:rPr lang="en-US" dirty="0" smtClean="0"/>
              <a:t>rich.</a:t>
            </a:r>
          </a:p>
          <a:p>
            <a:pPr lvl="1"/>
            <a:endParaRPr lang="en-US" dirty="0" smtClean="0"/>
          </a:p>
          <a:p>
            <a:pPr marL="411480" lvl="1" indent="0">
              <a:buNone/>
            </a:pPr>
            <a:r>
              <a:rPr lang="en-US" dirty="0" smtClean="0"/>
              <a:t>1Ti 6</a:t>
            </a:r>
            <a:r>
              <a:rPr lang="en-US" dirty="0"/>
              <a:t>:18  That they do good, that they be rich in good works, ready to distribute, willing to communicate; </a:t>
            </a:r>
            <a:endParaRPr lang="en-US" dirty="0" smtClean="0"/>
          </a:p>
          <a:p>
            <a:pPr marL="411480" lvl="1" indent="0">
              <a:buNone/>
            </a:pPr>
            <a:endParaRPr lang="en-US" dirty="0" smtClean="0"/>
          </a:p>
          <a:p>
            <a:r>
              <a:rPr lang="en-US" dirty="0"/>
              <a:t>2Co 8:13  For </a:t>
            </a:r>
            <a:r>
              <a:rPr lang="en-US" i="1" dirty="0"/>
              <a:t>I mean</a:t>
            </a:r>
            <a:r>
              <a:rPr lang="en-US" dirty="0"/>
              <a:t> not that other men be eased, and ye burdened: </a:t>
            </a:r>
            <a:r>
              <a:rPr lang="en-US" dirty="0" smtClean="0"/>
              <a:t>But </a:t>
            </a:r>
            <a:r>
              <a:rPr lang="en-US" dirty="0"/>
              <a:t>by an equality, </a:t>
            </a:r>
            <a:r>
              <a:rPr lang="en-US" i="1" dirty="0"/>
              <a:t>that</a:t>
            </a:r>
            <a:r>
              <a:rPr lang="en-US" dirty="0"/>
              <a:t> now at this time your abundance </a:t>
            </a:r>
            <a:r>
              <a:rPr lang="en-US" i="1" dirty="0"/>
              <a:t>may be a supply</a:t>
            </a:r>
            <a:r>
              <a:rPr lang="en-US" dirty="0"/>
              <a:t> for their want, that their abundance also may be </a:t>
            </a:r>
            <a:r>
              <a:rPr lang="en-US" i="1" dirty="0"/>
              <a:t>a supply</a:t>
            </a:r>
            <a:r>
              <a:rPr lang="en-US" dirty="0"/>
              <a:t> for your want: that there may be equality: </a:t>
            </a:r>
            <a:r>
              <a:rPr lang="en-US" dirty="0" smtClean="0"/>
              <a:t>As </a:t>
            </a:r>
            <a:r>
              <a:rPr lang="en-US" dirty="0"/>
              <a:t>it is written, He that </a:t>
            </a:r>
            <a:r>
              <a:rPr lang="en-US" i="1" dirty="0"/>
              <a:t>had gathered</a:t>
            </a:r>
            <a:r>
              <a:rPr lang="en-US" dirty="0"/>
              <a:t> much had nothing over; and he that </a:t>
            </a:r>
            <a:r>
              <a:rPr lang="en-US" i="1" dirty="0"/>
              <a:t>had gathered</a:t>
            </a:r>
            <a:r>
              <a:rPr lang="en-US" dirty="0"/>
              <a:t> little had no lack. </a:t>
            </a:r>
            <a:endParaRPr lang="en-US" dirty="0" smtClean="0"/>
          </a:p>
          <a:p>
            <a:endParaRPr lang="en-US" dirty="0"/>
          </a:p>
        </p:txBody>
      </p:sp>
      <p:sp>
        <p:nvSpPr>
          <p:cNvPr id="3" name="Title 2"/>
          <p:cNvSpPr>
            <a:spLocks noGrp="1"/>
          </p:cNvSpPr>
          <p:nvPr>
            <p:ph type="title"/>
          </p:nvPr>
        </p:nvSpPr>
        <p:spPr/>
        <p:txBody>
          <a:bodyPr/>
          <a:lstStyle/>
          <a:p>
            <a:r>
              <a:rPr lang="en-US" dirty="0"/>
              <a:t>Epistles </a:t>
            </a:r>
          </a:p>
        </p:txBody>
      </p:sp>
    </p:spTree>
    <p:extLst>
      <p:ext uri="{BB962C8B-B14F-4D97-AF65-F5344CB8AC3E}">
        <p14:creationId xmlns:p14="http://schemas.microsoft.com/office/powerpoint/2010/main" val="2271550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8490" y="2047264"/>
            <a:ext cx="7745505" cy="4459062"/>
          </a:xfrm>
        </p:spPr>
        <p:txBody>
          <a:bodyPr>
            <a:normAutofit fontScale="77500" lnSpcReduction="20000"/>
          </a:bodyPr>
          <a:lstStyle/>
          <a:p>
            <a:r>
              <a:rPr lang="en-US" dirty="0"/>
              <a:t>Act 1:3  To whom also he </a:t>
            </a:r>
            <a:r>
              <a:rPr lang="en-US" dirty="0" err="1"/>
              <a:t>shewed</a:t>
            </a:r>
            <a:r>
              <a:rPr lang="en-US" dirty="0"/>
              <a:t> himself alive after his passion by many infallible proofs, being seen of them forty days, and speaking of the things pertaining to the kingdom of God: </a:t>
            </a:r>
            <a:endParaRPr lang="en-US" dirty="0" smtClean="0"/>
          </a:p>
          <a:p>
            <a:r>
              <a:rPr lang="en-US" dirty="0"/>
              <a:t>Act 14:21  And when they had preached the gospel to that city, and had taught many, they returned again to </a:t>
            </a:r>
            <a:r>
              <a:rPr lang="en-US" dirty="0" err="1"/>
              <a:t>Lystra</a:t>
            </a:r>
            <a:r>
              <a:rPr lang="en-US" dirty="0"/>
              <a:t>, and </a:t>
            </a:r>
            <a:r>
              <a:rPr lang="en-US" i="1" dirty="0"/>
              <a:t>to</a:t>
            </a:r>
            <a:r>
              <a:rPr lang="en-US" dirty="0"/>
              <a:t> </a:t>
            </a:r>
            <a:r>
              <a:rPr lang="en-US" dirty="0" err="1"/>
              <a:t>Iconium</a:t>
            </a:r>
            <a:r>
              <a:rPr lang="en-US" dirty="0"/>
              <a:t>, and Antioch, </a:t>
            </a:r>
          </a:p>
          <a:p>
            <a:r>
              <a:rPr lang="en-US" dirty="0"/>
              <a:t>Act 14:22  Confirming the souls of the disciples, </a:t>
            </a:r>
            <a:r>
              <a:rPr lang="en-US" i="1" dirty="0"/>
              <a:t>and</a:t>
            </a:r>
            <a:r>
              <a:rPr lang="en-US" dirty="0"/>
              <a:t> exhorting them to continue in the faith, and that we must through much tribulation enter into the kingdom of God. </a:t>
            </a:r>
            <a:endParaRPr lang="en-US" dirty="0" smtClean="0"/>
          </a:p>
          <a:p>
            <a:r>
              <a:rPr lang="en-US" dirty="0" smtClean="0"/>
              <a:t>Act </a:t>
            </a:r>
            <a:r>
              <a:rPr lang="en-US" dirty="0"/>
              <a:t>20:25  And now, behold, I know that ye all, among whom I have gone preaching the kingdom of God, shall see my face no more. </a:t>
            </a:r>
            <a:endParaRPr lang="en-US" dirty="0" smtClean="0"/>
          </a:p>
          <a:p>
            <a:r>
              <a:rPr lang="en-US" dirty="0"/>
              <a:t>Act 28:30  And Paul dwelt two whole years in his own hired house, and received all that came in unto him, </a:t>
            </a:r>
          </a:p>
          <a:p>
            <a:r>
              <a:rPr lang="en-US" dirty="0"/>
              <a:t>Act 28:31  Preaching the kingdom of God, and teaching those things which concern the Lord Jesus Christ, with all confidence, no man forbidding him. </a:t>
            </a:r>
          </a:p>
          <a:p>
            <a:endParaRPr lang="en-US" dirty="0"/>
          </a:p>
        </p:txBody>
      </p:sp>
      <p:sp>
        <p:nvSpPr>
          <p:cNvPr id="3" name="Title 2"/>
          <p:cNvSpPr>
            <a:spLocks noGrp="1"/>
          </p:cNvSpPr>
          <p:nvPr>
            <p:ph type="title"/>
          </p:nvPr>
        </p:nvSpPr>
        <p:spPr/>
        <p:txBody>
          <a:bodyPr/>
          <a:lstStyle/>
          <a:p>
            <a:r>
              <a:rPr lang="en-US" dirty="0" smtClean="0"/>
              <a:t>Kingdom in Acts</a:t>
            </a:r>
            <a:endParaRPr lang="en-US" dirty="0"/>
          </a:p>
        </p:txBody>
      </p:sp>
    </p:spTree>
    <p:extLst>
      <p:ext uri="{BB962C8B-B14F-4D97-AF65-F5344CB8AC3E}">
        <p14:creationId xmlns:p14="http://schemas.microsoft.com/office/powerpoint/2010/main" val="23310995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Early Church continued…</a:t>
            </a:r>
            <a:endParaRPr lang="en-US" dirty="0"/>
          </a:p>
        </p:txBody>
      </p:sp>
      <p:sp>
        <p:nvSpPr>
          <p:cNvPr id="4" name="Content Placeholder 2"/>
          <p:cNvSpPr>
            <a:spLocks noGrp="1"/>
          </p:cNvSpPr>
          <p:nvPr>
            <p:ph idx="1"/>
          </p:nvPr>
        </p:nvSpPr>
        <p:spPr/>
        <p:txBody>
          <a:bodyPr>
            <a:normAutofit fontScale="85000" lnSpcReduction="20000"/>
          </a:bodyPr>
          <a:lstStyle/>
          <a:p>
            <a:pPr marL="0" indent="0">
              <a:buNone/>
            </a:pPr>
            <a:endParaRPr lang="en-US" sz="4000" dirty="0"/>
          </a:p>
          <a:p>
            <a:r>
              <a:rPr lang="en-US" sz="4000" dirty="0"/>
              <a:t>Book of Acts saw it </a:t>
            </a:r>
            <a:r>
              <a:rPr lang="en-US" sz="4000" dirty="0" smtClean="0"/>
              <a:t>as, </a:t>
            </a:r>
            <a:r>
              <a:rPr lang="en-US" sz="4000" dirty="0"/>
              <a:t>“the </a:t>
            </a:r>
            <a:r>
              <a:rPr lang="en-US" sz="4000" dirty="0" smtClean="0"/>
              <a:t>way.”</a:t>
            </a:r>
            <a:endParaRPr lang="en-US" sz="4000" dirty="0"/>
          </a:p>
          <a:p>
            <a:r>
              <a:rPr lang="en-US" sz="4000" dirty="0"/>
              <a:t>Justin….when describing Christianity simply say it as followers of Jesus. </a:t>
            </a:r>
          </a:p>
          <a:p>
            <a:r>
              <a:rPr lang="en-US" sz="4000" dirty="0" err="1"/>
              <a:t>Didache</a:t>
            </a:r>
            <a:r>
              <a:rPr lang="en-US" sz="4000" dirty="0"/>
              <a:t> </a:t>
            </a:r>
            <a:r>
              <a:rPr lang="en-US" sz="4000" dirty="0" smtClean="0"/>
              <a:t>describes </a:t>
            </a:r>
            <a:r>
              <a:rPr lang="en-US" sz="4000" dirty="0"/>
              <a:t>the faith as two ways and goes on to describe the teaching of Jesus as the Way.</a:t>
            </a:r>
          </a:p>
          <a:p>
            <a:endParaRPr lang="en-US" dirty="0"/>
          </a:p>
        </p:txBody>
      </p:sp>
    </p:spTree>
    <p:extLst>
      <p:ext uri="{BB962C8B-B14F-4D97-AF65-F5344CB8AC3E}">
        <p14:creationId xmlns:p14="http://schemas.microsoft.com/office/powerpoint/2010/main" val="3069987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John’s Revelation</a:t>
            </a:r>
            <a:endParaRPr lang="en-US" dirty="0"/>
          </a:p>
        </p:txBody>
      </p:sp>
      <p:pic>
        <p:nvPicPr>
          <p:cNvPr id="4" name="Content Placeholder 3" descr="temple-of-solomon2 copy.jpg"/>
          <p:cNvPicPr>
            <a:picLocks noGrp="1" noChangeAspect="1"/>
          </p:cNvPicPr>
          <p:nvPr>
            <p:ph idx="1"/>
          </p:nvPr>
        </p:nvPicPr>
        <p:blipFill>
          <a:blip r:embed="rId2">
            <a:extLst>
              <a:ext uri="{28A0092B-C50C-407E-A947-70E740481C1C}">
                <a14:useLocalDpi xmlns:a14="http://schemas.microsoft.com/office/drawing/2010/main" val="0"/>
              </a:ext>
            </a:extLst>
          </a:blip>
          <a:srcRect t="16626" b="16626"/>
          <a:stretch>
            <a:fillRect/>
          </a:stretch>
        </p:blipFill>
        <p:spPr>
          <a:xfrm>
            <a:off x="404591" y="2243667"/>
            <a:ext cx="8400743" cy="4205862"/>
          </a:xfrm>
          <a:prstGeom prst="rect">
            <a:avLst/>
          </a:prstGeom>
        </p:spPr>
      </p:pic>
    </p:spTree>
    <p:extLst>
      <p:ext uri="{BB962C8B-B14F-4D97-AF65-F5344CB8AC3E}">
        <p14:creationId xmlns:p14="http://schemas.microsoft.com/office/powerpoint/2010/main" val="40664286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Prophesy is now.</a:t>
            </a:r>
            <a:endParaRPr lang="en-US" dirty="0"/>
          </a:p>
        </p:txBody>
      </p:sp>
      <p:sp>
        <p:nvSpPr>
          <p:cNvPr id="3" name="Title 2"/>
          <p:cNvSpPr>
            <a:spLocks noGrp="1"/>
          </p:cNvSpPr>
          <p:nvPr>
            <p:ph type="title"/>
          </p:nvPr>
        </p:nvSpPr>
        <p:spPr/>
        <p:txBody>
          <a:bodyPr/>
          <a:lstStyle/>
          <a:p>
            <a:r>
              <a:rPr lang="en-US" dirty="0" smtClean="0"/>
              <a:t>Apache helicopters or retirement funds?</a:t>
            </a:r>
            <a:endParaRPr lang="en-US" dirty="0"/>
          </a:p>
        </p:txBody>
      </p:sp>
      <p:pic>
        <p:nvPicPr>
          <p:cNvPr id="4" name="Picture 3" descr="Screen Shot 2014-01-24 at 5.21.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20" y="2010421"/>
            <a:ext cx="7682516" cy="4660821"/>
          </a:xfrm>
          <a:prstGeom prst="rect">
            <a:avLst/>
          </a:prstGeom>
        </p:spPr>
      </p:pic>
    </p:spTree>
    <p:extLst>
      <p:ext uri="{BB962C8B-B14F-4D97-AF65-F5344CB8AC3E}">
        <p14:creationId xmlns:p14="http://schemas.microsoft.com/office/powerpoint/2010/main" val="2231136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745505" cy="4189394"/>
          </a:xfrm>
        </p:spPr>
        <p:txBody>
          <a:bodyPr/>
          <a:lstStyle/>
          <a:p>
            <a:endParaRPr lang="en-US" dirty="0"/>
          </a:p>
          <a:p>
            <a:r>
              <a:rPr lang="en-US" b="1" dirty="0"/>
              <a:t>Rev 13:9</a:t>
            </a:r>
            <a:r>
              <a:rPr lang="en-US" dirty="0"/>
              <a:t>  If any man have an ear, let him hear. </a:t>
            </a:r>
            <a:r>
              <a:rPr lang="en-US" dirty="0" smtClean="0"/>
              <a:t> </a:t>
            </a:r>
            <a:r>
              <a:rPr lang="en-US" dirty="0"/>
              <a:t>He that </a:t>
            </a:r>
            <a:r>
              <a:rPr lang="en-US" dirty="0" err="1"/>
              <a:t>leadeth</a:t>
            </a:r>
            <a:r>
              <a:rPr lang="en-US" dirty="0"/>
              <a:t> into captivity shall go into captivity: he that </a:t>
            </a:r>
            <a:r>
              <a:rPr lang="en-US" dirty="0" err="1"/>
              <a:t>killeth</a:t>
            </a:r>
            <a:r>
              <a:rPr lang="en-US" dirty="0"/>
              <a:t> with the sword must be killed with the sword. Here is the patience and the faith of the saints. </a:t>
            </a:r>
          </a:p>
          <a:p>
            <a:r>
              <a:rPr lang="en-US" b="1" dirty="0"/>
              <a:t>Rev 14:12</a:t>
            </a:r>
            <a:r>
              <a:rPr lang="en-US" dirty="0"/>
              <a:t>  Here is the patience of the saints: here </a:t>
            </a:r>
            <a:r>
              <a:rPr lang="en-US" i="1" dirty="0"/>
              <a:t>are</a:t>
            </a:r>
            <a:r>
              <a:rPr lang="en-US" dirty="0"/>
              <a:t> they that keep the commandments of God, and the faith of Jesus. </a:t>
            </a:r>
          </a:p>
        </p:txBody>
      </p:sp>
      <p:sp>
        <p:nvSpPr>
          <p:cNvPr id="3" name="Title 2"/>
          <p:cNvSpPr>
            <a:spLocks noGrp="1"/>
          </p:cNvSpPr>
          <p:nvPr>
            <p:ph type="title"/>
          </p:nvPr>
        </p:nvSpPr>
        <p:spPr/>
        <p:txBody>
          <a:bodyPr/>
          <a:lstStyle/>
          <a:p>
            <a:r>
              <a:rPr lang="en-US" dirty="0" smtClean="0"/>
              <a:t>The end times church</a:t>
            </a:r>
            <a:endParaRPr lang="en-US" dirty="0"/>
          </a:p>
        </p:txBody>
      </p:sp>
    </p:spTree>
    <p:extLst>
      <p:ext uri="{BB962C8B-B14F-4D97-AF65-F5344CB8AC3E}">
        <p14:creationId xmlns:p14="http://schemas.microsoft.com/office/powerpoint/2010/main" val="263807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early Church</a:t>
            </a:r>
            <a:endParaRPr lang="en-US" dirty="0"/>
          </a:p>
        </p:txBody>
      </p:sp>
      <p:sp>
        <p:nvSpPr>
          <p:cNvPr id="3" name="Content Placeholder 2"/>
          <p:cNvSpPr>
            <a:spLocks noGrp="1"/>
          </p:cNvSpPr>
          <p:nvPr>
            <p:ph sz="quarter" idx="13"/>
          </p:nvPr>
        </p:nvSpPr>
        <p:spPr/>
        <p:txBody>
          <a:bodyPr>
            <a:normAutofit fontScale="92500"/>
          </a:bodyPr>
          <a:lstStyle/>
          <a:p>
            <a:pPr marL="0" indent="0">
              <a:buNone/>
            </a:pPr>
            <a:r>
              <a:rPr lang="en-US" dirty="0"/>
              <a:t>And he said unto them, The kings of the Gentiles exercise lordship over them; and they that exercise authority upon them are called </a:t>
            </a:r>
            <a:r>
              <a:rPr lang="en-US" u="sng" dirty="0"/>
              <a:t>benefactors</a:t>
            </a:r>
            <a:r>
              <a:rPr lang="en-US" dirty="0"/>
              <a:t>. But ye shall not be so: but he that is greatest among you, let him be as the younger; and he that is chief, as he that doth serve. (Luke 22:25-26) </a:t>
            </a:r>
          </a:p>
          <a:p>
            <a:pPr marL="0" indent="0">
              <a:buNone/>
            </a:pPr>
            <a:endParaRPr lang="en-US" dirty="0"/>
          </a:p>
        </p:txBody>
      </p:sp>
      <p:pic>
        <p:nvPicPr>
          <p:cNvPr id="5" name="Content Placeholder 4" descr="Caeser.jpg"/>
          <p:cNvPicPr>
            <a:picLocks noGrp="1" noChangeAspect="1"/>
          </p:cNvPicPr>
          <p:nvPr>
            <p:ph sz="quarter" idx="14"/>
          </p:nvPr>
        </p:nvPicPr>
        <p:blipFill rotWithShape="1">
          <a:blip r:embed="rId2">
            <a:extLst>
              <a:ext uri="{BEBA8EAE-BF5A-486C-A8C5-ECC9F3942E4B}">
                <a14:imgProps xmlns:a14="http://schemas.microsoft.com/office/drawing/2010/main">
                  <a14:imgLayer r:embed="rId3">
                    <a14:imgEffect>
                      <a14:backgroundRemoval t="0" b="99697" l="0" r="100000"/>
                    </a14:imgEffect>
                  </a14:imgLayer>
                </a14:imgProps>
              </a:ext>
              <a:ext uri="{28A0092B-C50C-407E-A947-70E740481C1C}">
                <a14:useLocalDpi xmlns:a14="http://schemas.microsoft.com/office/drawing/2010/main" val="0"/>
              </a:ext>
            </a:extLst>
          </a:blip>
          <a:srcRect l="-1" t="-9225" r="-7611" b="-10096"/>
          <a:stretch/>
        </p:blipFill>
        <p:spPr>
          <a:xfrm>
            <a:off x="4884760" y="1914612"/>
            <a:ext cx="4041916" cy="4119645"/>
          </a:xfrm>
        </p:spPr>
      </p:pic>
    </p:spTree>
    <p:extLst>
      <p:ext uri="{BB962C8B-B14F-4D97-AF65-F5344CB8AC3E}">
        <p14:creationId xmlns:p14="http://schemas.microsoft.com/office/powerpoint/2010/main" val="1885152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3600" dirty="0" smtClean="0"/>
              <a:t>In the beginning the </a:t>
            </a:r>
            <a:r>
              <a:rPr lang="en-US" sz="3600" dirty="0"/>
              <a:t>K</a:t>
            </a:r>
            <a:r>
              <a:rPr lang="en-US" sz="3600" dirty="0" smtClean="0"/>
              <a:t>ingdom was a garden. In the future it will be over all the earth. For now we are the seeds, ambassadors, foretaste of what that will look like.</a:t>
            </a:r>
          </a:p>
          <a:p>
            <a:pPr marL="0" indent="0">
              <a:buNone/>
            </a:pPr>
            <a:endParaRPr lang="en-US" sz="3600" dirty="0" smtClean="0"/>
          </a:p>
          <a:p>
            <a:r>
              <a:rPr lang="en-US" sz="3600" dirty="0" smtClean="0"/>
              <a:t>Be what is to become. </a:t>
            </a:r>
            <a:endParaRPr lang="en-US" sz="3600" dirty="0"/>
          </a:p>
        </p:txBody>
      </p:sp>
      <p:sp>
        <p:nvSpPr>
          <p:cNvPr id="3" name="Title 2"/>
          <p:cNvSpPr>
            <a:spLocks noGrp="1"/>
          </p:cNvSpPr>
          <p:nvPr>
            <p:ph type="title"/>
          </p:nvPr>
        </p:nvSpPr>
        <p:spPr/>
        <p:txBody>
          <a:bodyPr/>
          <a:lstStyle/>
          <a:p>
            <a:r>
              <a:rPr lang="en-US" dirty="0" smtClean="0"/>
              <a:t>Now and not yet</a:t>
            </a:r>
            <a:endParaRPr lang="en-US" dirty="0"/>
          </a:p>
        </p:txBody>
      </p:sp>
    </p:spTree>
    <p:extLst>
      <p:ext uri="{BB962C8B-B14F-4D97-AF65-F5344CB8AC3E}">
        <p14:creationId xmlns:p14="http://schemas.microsoft.com/office/powerpoint/2010/main" val="27695824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anim calcmode="lin" valueType="num">
                                      <p:cBhvr>
                                        <p:cTn id="1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2750" y="2550583"/>
            <a:ext cx="8360833" cy="2554545"/>
          </a:xfrm>
          <a:prstGeom prst="rect">
            <a:avLst/>
          </a:prstGeom>
          <a:noFill/>
        </p:spPr>
        <p:txBody>
          <a:bodyPr wrap="square" rtlCol="0">
            <a:spAutoFit/>
          </a:bodyPr>
          <a:lstStyle/>
          <a:p>
            <a:r>
              <a:rPr lang="en-US" sz="3200" dirty="0" smtClean="0"/>
              <a:t>“For </a:t>
            </a:r>
            <a:r>
              <a:rPr lang="en-US" sz="3200" i="1" dirty="0"/>
              <a:t>it is</a:t>
            </a:r>
            <a:r>
              <a:rPr lang="en-US" sz="3200" dirty="0"/>
              <a:t> impossible for those who were once enlightened, and have tasted of the heavenly gift, and were made partakers of the Holy Ghost, And have tasted the good word of God, and </a:t>
            </a:r>
            <a:r>
              <a:rPr lang="en-US" sz="3200" dirty="0" smtClean="0"/>
              <a:t>the</a:t>
            </a:r>
            <a:endParaRPr lang="en-US" sz="3200" dirty="0"/>
          </a:p>
        </p:txBody>
      </p:sp>
      <p:sp>
        <p:nvSpPr>
          <p:cNvPr id="6" name="Title 2"/>
          <p:cNvSpPr txBox="1">
            <a:spLocks/>
          </p:cNvSpPr>
          <p:nvPr/>
        </p:nvSpPr>
        <p:spPr>
          <a:xfrm>
            <a:off x="195390" y="237870"/>
            <a:ext cx="8814279" cy="1054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“Powers of the world to come” </a:t>
            </a:r>
            <a:endParaRPr lang="en-US" dirty="0"/>
          </a:p>
        </p:txBody>
      </p:sp>
      <p:sp>
        <p:nvSpPr>
          <p:cNvPr id="8" name="TextBox 7"/>
          <p:cNvSpPr txBox="1"/>
          <p:nvPr/>
        </p:nvSpPr>
        <p:spPr>
          <a:xfrm>
            <a:off x="2898291" y="4481369"/>
            <a:ext cx="6350189" cy="584776"/>
          </a:xfrm>
          <a:prstGeom prst="rect">
            <a:avLst/>
          </a:prstGeom>
          <a:noFill/>
        </p:spPr>
        <p:txBody>
          <a:bodyPr wrap="square" rtlCol="0">
            <a:spAutoFit/>
          </a:bodyPr>
          <a:lstStyle/>
          <a:p>
            <a:r>
              <a:rPr lang="en-US" sz="3200" dirty="0"/>
              <a:t>powers of the world to come,” </a:t>
            </a:r>
          </a:p>
        </p:txBody>
      </p:sp>
      <p:sp>
        <p:nvSpPr>
          <p:cNvPr id="9" name="TextBox 8"/>
          <p:cNvSpPr txBox="1"/>
          <p:nvPr/>
        </p:nvSpPr>
        <p:spPr>
          <a:xfrm>
            <a:off x="6624289" y="5275803"/>
            <a:ext cx="2149294" cy="584776"/>
          </a:xfrm>
          <a:prstGeom prst="rect">
            <a:avLst/>
          </a:prstGeom>
          <a:noFill/>
        </p:spPr>
        <p:txBody>
          <a:bodyPr wrap="square" rtlCol="0">
            <a:spAutoFit/>
          </a:bodyPr>
          <a:lstStyle/>
          <a:p>
            <a:r>
              <a:rPr lang="en-US" sz="3200" dirty="0" err="1"/>
              <a:t>Heb</a:t>
            </a:r>
            <a:r>
              <a:rPr lang="en-US" sz="3200" dirty="0"/>
              <a:t> 6:4</a:t>
            </a:r>
          </a:p>
        </p:txBody>
      </p:sp>
    </p:spTree>
    <p:extLst>
      <p:ext uri="{BB962C8B-B14F-4D97-AF65-F5344CB8AC3E}">
        <p14:creationId xmlns:p14="http://schemas.microsoft.com/office/powerpoint/2010/main" val="33216466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grpId="1" nodeType="clickEffect">
                                  <p:stCondLst>
                                    <p:cond delay="0"/>
                                  </p:stCondLst>
                                  <p:iterate type="lt">
                                    <p:tmPct val="4000"/>
                                  </p:iterate>
                                  <p:childTnLst>
                                    <p:set>
                                      <p:cBhvr override="childStyle">
                                        <p:cTn id="20" dur="500" fill="hold"/>
                                        <p:tgtEl>
                                          <p:spTgt spid="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“And when they entered unto the heathen, whither they went, they profaned my holy name, when they said to them, These </a:t>
            </a:r>
            <a:r>
              <a:rPr lang="en-US" i="1" dirty="0"/>
              <a:t>are</a:t>
            </a:r>
            <a:r>
              <a:rPr lang="en-US" dirty="0"/>
              <a:t> the people of the LORD, and are gone forth out of his land.  </a:t>
            </a:r>
            <a:r>
              <a:rPr lang="en-US" u="sng" dirty="0"/>
              <a:t>But I had pity for mine holy name, </a:t>
            </a:r>
            <a:r>
              <a:rPr lang="en-US" dirty="0"/>
              <a:t>which the house of Israel had profaned among the heathen, whither they went. Therefore say unto the house of Israel, Thus saith the Lord GOD; </a:t>
            </a:r>
            <a:r>
              <a:rPr lang="en-US" u="sng" dirty="0"/>
              <a:t>I do not </a:t>
            </a:r>
            <a:r>
              <a:rPr lang="en-US" i="1" u="sng" dirty="0"/>
              <a:t>this</a:t>
            </a:r>
            <a:r>
              <a:rPr lang="en-US" u="sng" dirty="0"/>
              <a:t> for your sakes, </a:t>
            </a:r>
            <a:r>
              <a:rPr lang="en-US" dirty="0"/>
              <a:t>O house of Israel, but for mine holy name's sake, which ye have profaned among the heathen, whither ye went. </a:t>
            </a:r>
          </a:p>
        </p:txBody>
      </p:sp>
      <p:sp>
        <p:nvSpPr>
          <p:cNvPr id="3" name="Title 2"/>
          <p:cNvSpPr>
            <a:spLocks noGrp="1"/>
          </p:cNvSpPr>
          <p:nvPr>
            <p:ph type="title"/>
          </p:nvPr>
        </p:nvSpPr>
        <p:spPr/>
        <p:txBody>
          <a:bodyPr/>
          <a:lstStyle/>
          <a:p>
            <a:r>
              <a:rPr lang="en-US" dirty="0" smtClean="0"/>
              <a:t>It’s not about you…</a:t>
            </a:r>
            <a:endParaRPr lang="en-US" dirty="0"/>
          </a:p>
        </p:txBody>
      </p:sp>
    </p:spTree>
    <p:extLst>
      <p:ext uri="{BB962C8B-B14F-4D97-AF65-F5344CB8AC3E}">
        <p14:creationId xmlns:p14="http://schemas.microsoft.com/office/powerpoint/2010/main" val="16842303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Hardcover.thmx</Template>
  <TotalTime>11022</TotalTime>
  <Words>3385</Words>
  <Application>Microsoft Macintosh PowerPoint</Application>
  <PresentationFormat>On-screen Show (4:3)</PresentationFormat>
  <Paragraphs>174</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Hardcover</vt:lpstr>
      <vt:lpstr>The Kingdom New Testament</vt:lpstr>
      <vt:lpstr>God with us</vt:lpstr>
      <vt:lpstr>PowerPoint Presentation</vt:lpstr>
      <vt:lpstr>Two Kingdoms</vt:lpstr>
      <vt:lpstr>Evil world</vt:lpstr>
      <vt:lpstr>The early Church</vt:lpstr>
      <vt:lpstr>Now and not yet</vt:lpstr>
      <vt:lpstr>PowerPoint Presentation</vt:lpstr>
      <vt:lpstr>It’s not about you…</vt:lpstr>
      <vt:lpstr>“Every battle of the warrior…”</vt:lpstr>
      <vt:lpstr>A child is born!</vt:lpstr>
      <vt:lpstr>This is the background we should read the NT.</vt:lpstr>
      <vt:lpstr>The Christ centered Bible</vt:lpstr>
      <vt:lpstr>“The time is fulfilled”</vt:lpstr>
      <vt:lpstr>Jesus is the cure!</vt:lpstr>
      <vt:lpstr>The Sermon on the Mount comes alive… </vt:lpstr>
      <vt:lpstr>8th day</vt:lpstr>
      <vt:lpstr>What if Jesus really meant every word He said?</vt:lpstr>
      <vt:lpstr>Do you know Him?</vt:lpstr>
      <vt:lpstr>Gelassenheit </vt:lpstr>
      <vt:lpstr>No Go—No Lo</vt:lpstr>
      <vt:lpstr>Do you see the Kingdom?</vt:lpstr>
      <vt:lpstr>Why Acts makes sense!</vt:lpstr>
      <vt:lpstr>PowerPoint Presentation</vt:lpstr>
      <vt:lpstr>You talk too much about kingdom and money?</vt:lpstr>
      <vt:lpstr>Misguided simplicity?</vt:lpstr>
      <vt:lpstr>Abundance with a +</vt:lpstr>
      <vt:lpstr>A new household of abundance! </vt:lpstr>
      <vt:lpstr>Focus on the mission not on the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Kingdom: A place where God would manifest his saving power in real lives. </vt:lpstr>
      <vt:lpstr>Heavenly stock exchange</vt:lpstr>
      <vt:lpstr>Opposition</vt:lpstr>
      <vt:lpstr>Bad things people say…. </vt:lpstr>
      <vt:lpstr>Stop explaining the words of Jesus away!</vt:lpstr>
      <vt:lpstr>Don’t dismiss Jesus!</vt:lpstr>
      <vt:lpstr>I’m glad that’s not me.</vt:lpstr>
      <vt:lpstr>Judged by His words</vt:lpstr>
      <vt:lpstr>PowerPoint Presentation</vt:lpstr>
      <vt:lpstr>PowerPoint Presentation</vt:lpstr>
      <vt:lpstr>PowerPoint Presentation</vt:lpstr>
      <vt:lpstr>PowerPoint Presentation</vt:lpstr>
      <vt:lpstr>The Kingdom in Paul and the rest of the New Testament</vt:lpstr>
      <vt:lpstr>Epistles </vt:lpstr>
      <vt:lpstr>Epistles </vt:lpstr>
      <vt:lpstr>Kingdom in Acts</vt:lpstr>
      <vt:lpstr>Early Church continued…</vt:lpstr>
      <vt:lpstr>John’s Revelation</vt:lpstr>
      <vt:lpstr>Apache helicopters or retirement funds?</vt:lpstr>
      <vt:lpstr>The end times church</vt:lpstr>
    </vt:vector>
  </TitlesOfParts>
  <Company>Radical Reformation Books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Taylor</dc:creator>
  <cp:lastModifiedBy>Dean Taylor</cp:lastModifiedBy>
  <cp:revision>96</cp:revision>
  <dcterms:created xsi:type="dcterms:W3CDTF">2014-01-12T03:04:05Z</dcterms:created>
  <dcterms:modified xsi:type="dcterms:W3CDTF">2014-02-07T19:57:45Z</dcterms:modified>
</cp:coreProperties>
</file>